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 id="2147483656" r:id="rId2"/>
    <p:sldMasterId id="2147483657" r:id="rId3"/>
    <p:sldMasterId id="2147483658" r:id="rId4"/>
  </p:sldMasterIdLst>
  <p:notesMasterIdLst>
    <p:notesMasterId r:id="rId19"/>
  </p:notesMasterIdLst>
  <p:sldIdLst>
    <p:sldId id="256" r:id="rId5"/>
    <p:sldId id="257" r:id="rId6"/>
    <p:sldId id="258" r:id="rId7"/>
    <p:sldId id="259" r:id="rId8"/>
    <p:sldId id="260" r:id="rId9"/>
    <p:sldId id="261" r:id="rId10"/>
    <p:sldId id="262" r:id="rId11"/>
    <p:sldId id="263" r:id="rId12"/>
    <p:sldId id="264" r:id="rId13"/>
    <p:sldId id="265" r:id="rId14"/>
    <p:sldId id="266" r:id="rId15"/>
    <p:sldId id="268" r:id="rId16"/>
    <p:sldId id="270" r:id="rId17"/>
    <p:sldId id="267"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5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37"/>
    <p:restoredTop sz="94696"/>
  </p:normalViewPr>
  <p:slideViewPr>
    <p:cSldViewPr snapToGrid="0" snapToObjects="1">
      <p:cViewPr varScale="1">
        <p:scale>
          <a:sx n="105" d="100"/>
          <a:sy n="105" d="100"/>
        </p:scale>
        <p:origin x="9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 name="Google Shape;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Introduce yourself and your affiliation. </a:t>
            </a:r>
            <a:endParaRPr/>
          </a:p>
          <a:p>
            <a:pPr marL="171450" lvl="0" indent="-171450" algn="l" rtl="0">
              <a:lnSpc>
                <a:spcPct val="100000"/>
              </a:lnSpc>
              <a:spcBef>
                <a:spcPts val="0"/>
              </a:spcBef>
              <a:spcAft>
                <a:spcPts val="0"/>
              </a:spcAft>
              <a:buClr>
                <a:schemeClr val="dk1"/>
              </a:buClr>
              <a:buSzPts val="1200"/>
              <a:buFont typeface="Arial"/>
              <a:buChar char="•"/>
            </a:pPr>
            <a:r>
              <a:rPr lang="en-US"/>
              <a:t>Find a way to connect with your audience: Either share a little of your background (what led you to your role) or go around the room and do brief introductions (name, year, FOS, country of interest, what are you passionate about?) </a:t>
            </a:r>
            <a:endParaRPr/>
          </a:p>
          <a:p>
            <a:pPr marL="171450" lvl="0" indent="-171450" algn="l" rtl="0">
              <a:lnSpc>
                <a:spcPct val="100000"/>
              </a:lnSpc>
              <a:spcBef>
                <a:spcPts val="0"/>
              </a:spcBef>
              <a:spcAft>
                <a:spcPts val="0"/>
              </a:spcAft>
              <a:buClr>
                <a:schemeClr val="dk1"/>
              </a:buClr>
              <a:buSzPts val="1200"/>
              <a:buFont typeface="Arial"/>
              <a:buChar char="•"/>
            </a:pPr>
            <a:r>
              <a:rPr lang="en-US"/>
              <a:t>Big Picture: The Fulbright U.S. Student Program, provides 1-year, fully funded grants for graduating seniors, recent graduates, graduate students, and young professionals to conduct individually designed research projects, enroll in graduate school, or teach English abroad. </a:t>
            </a:r>
            <a:endParaRPr/>
          </a:p>
        </p:txBody>
      </p:sp>
      <p:sp>
        <p:nvSpPr>
          <p:cNvPr id="45" name="Google Shape;4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dk1"/>
              </a:buClr>
              <a:buSzPts val="1200"/>
              <a:buFont typeface="Arial"/>
              <a:buChar char="•"/>
            </a:pPr>
            <a:r>
              <a:rPr lang="en-US"/>
              <a:t>Within the Fulbright Application system, preliminary questions will impact the information that will be visible on subsequent pages of the application. As such, these must be answered correctly. </a:t>
            </a:r>
            <a:endParaRPr/>
          </a:p>
          <a:p>
            <a:pPr marL="285750" lvl="0" indent="-285750" algn="l" rtl="0">
              <a:lnSpc>
                <a:spcPct val="100000"/>
              </a:lnSpc>
              <a:spcBef>
                <a:spcPts val="0"/>
              </a:spcBef>
              <a:spcAft>
                <a:spcPts val="0"/>
              </a:spcAft>
              <a:buClr>
                <a:schemeClr val="dk1"/>
              </a:buClr>
              <a:buSzPts val="1200"/>
              <a:buFont typeface="Arial"/>
              <a:buChar char="•"/>
            </a:pPr>
            <a:r>
              <a:rPr lang="en-US"/>
              <a:t>Short answer questions: </a:t>
            </a:r>
            <a:endParaRPr/>
          </a:p>
          <a:p>
            <a:pPr marL="285750" lvl="0" indent="-285750" algn="l" rtl="0">
              <a:lnSpc>
                <a:spcPct val="100000"/>
              </a:lnSpc>
              <a:spcBef>
                <a:spcPts val="0"/>
              </a:spcBef>
              <a:spcAft>
                <a:spcPts val="0"/>
              </a:spcAft>
              <a:buClr>
                <a:schemeClr val="dk1"/>
              </a:buClr>
              <a:buSzPts val="1200"/>
              <a:buFont typeface="Arial"/>
              <a:buChar char="•"/>
            </a:pPr>
            <a:r>
              <a:rPr lang="en-US"/>
              <a:t>Essays: The heart of the application. This is where you should address the </a:t>
            </a:r>
            <a:r>
              <a:rPr lang="en-US" b="1"/>
              <a:t>what, when, where, why, and how</a:t>
            </a:r>
            <a:r>
              <a:rPr lang="en-US"/>
              <a:t> of your Fulbright project. </a:t>
            </a:r>
            <a:endParaRPr/>
          </a:p>
          <a:p>
            <a:pPr marL="457200" lvl="1" indent="-285750" algn="l" rtl="0">
              <a:lnSpc>
                <a:spcPct val="100000"/>
              </a:lnSpc>
              <a:spcBef>
                <a:spcPts val="0"/>
              </a:spcBef>
              <a:spcAft>
                <a:spcPts val="0"/>
              </a:spcAft>
              <a:buClr>
                <a:schemeClr val="dk1"/>
              </a:buClr>
              <a:buSzPts val="1200"/>
              <a:buFont typeface="Arial"/>
              <a:buChar char="•"/>
            </a:pPr>
            <a:r>
              <a:rPr lang="en-US" b="1"/>
              <a:t>The Statement of Grant Purpose for S/R awards</a:t>
            </a:r>
            <a:r>
              <a:rPr lang="en-US"/>
              <a:t> is a 2-page document detailing an</a:t>
            </a:r>
            <a:r>
              <a:rPr lang="en-US" b="1"/>
              <a:t> </a:t>
            </a:r>
            <a:r>
              <a:rPr lang="en-US"/>
              <a:t>intellectually-compelling and feasible project proposal or justification for pursuing a graduate degree program. </a:t>
            </a:r>
            <a:endParaRPr/>
          </a:p>
          <a:p>
            <a:pPr marL="457200" lvl="1" indent="-285750" algn="l" rtl="0">
              <a:lnSpc>
                <a:spcPct val="100000"/>
              </a:lnSpc>
              <a:spcBef>
                <a:spcPts val="0"/>
              </a:spcBef>
              <a:spcAft>
                <a:spcPts val="0"/>
              </a:spcAft>
              <a:buClr>
                <a:schemeClr val="dk1"/>
              </a:buClr>
              <a:buSzPts val="1200"/>
              <a:buFont typeface="Arial"/>
              <a:buChar char="•"/>
            </a:pPr>
            <a:r>
              <a:rPr lang="en-US"/>
              <a:t>The Statement of Grant Purpose should make it clear why you must go to the host country in order to complete your proposed research or study program, and that you have the requisite academic or professional experience and language skills to fulfill your proposal. </a:t>
            </a:r>
            <a:endParaRPr/>
          </a:p>
          <a:p>
            <a:pPr marL="457200" lvl="1" indent="-285750" algn="l" rtl="0">
              <a:lnSpc>
                <a:spcPct val="100000"/>
              </a:lnSpc>
              <a:spcBef>
                <a:spcPts val="0"/>
              </a:spcBef>
              <a:spcAft>
                <a:spcPts val="0"/>
              </a:spcAft>
              <a:buClr>
                <a:schemeClr val="dk1"/>
              </a:buClr>
              <a:buSzPts val="1200"/>
              <a:buFont typeface="Arial"/>
              <a:buChar char="•"/>
            </a:pPr>
            <a:r>
              <a:rPr lang="en-US" b="1"/>
              <a:t>The Statement of Grant Purpose for ETA awards</a:t>
            </a:r>
            <a:r>
              <a:rPr lang="en-US"/>
              <a:t> is a 1-page document detailing why you are interested in teaching English to non-native speakers, as well as why you have chosen to apply to a particular country. </a:t>
            </a:r>
            <a:endParaRPr/>
          </a:p>
          <a:p>
            <a:pPr marL="457200" lvl="1" indent="-285750" algn="l" rtl="0">
              <a:lnSpc>
                <a:spcPct val="100000"/>
              </a:lnSpc>
              <a:spcBef>
                <a:spcPts val="0"/>
              </a:spcBef>
              <a:spcAft>
                <a:spcPts val="0"/>
              </a:spcAft>
              <a:buClr>
                <a:schemeClr val="dk1"/>
              </a:buClr>
              <a:buSzPts val="1200"/>
              <a:buFont typeface="Arial"/>
              <a:buChar char="•"/>
            </a:pPr>
            <a:r>
              <a:rPr lang="en-US"/>
              <a:t>The Statement should describe any teaching or related experience, while clearly describing what you will bring to the classroom in the host country; including lesson plans, activity ideas, and educational strategies you plan to implement.</a:t>
            </a:r>
            <a:endParaRPr/>
          </a:p>
          <a:p>
            <a:pPr marL="457200" lvl="1" indent="-285750" algn="l" rtl="0">
              <a:lnSpc>
                <a:spcPct val="100000"/>
              </a:lnSpc>
              <a:spcBef>
                <a:spcPts val="0"/>
              </a:spcBef>
              <a:spcAft>
                <a:spcPts val="0"/>
              </a:spcAft>
              <a:buClr>
                <a:schemeClr val="dk1"/>
              </a:buClr>
              <a:buSzPts val="1200"/>
              <a:buFont typeface="Arial"/>
              <a:buChar char="•"/>
            </a:pPr>
            <a:r>
              <a:rPr lang="en-US" b="1"/>
              <a:t>The Personal Statement </a:t>
            </a:r>
            <a:r>
              <a:rPr lang="en-US"/>
              <a:t>is a 1-page biography in narrative form. It is an opportunity to introduce yourself to the screening committee members on a personal level. </a:t>
            </a:r>
            <a:endParaRPr/>
          </a:p>
          <a:p>
            <a:pPr marL="457200" lvl="1" indent="-285750" algn="l" rtl="0">
              <a:lnSpc>
                <a:spcPct val="100000"/>
              </a:lnSpc>
              <a:spcBef>
                <a:spcPts val="0"/>
              </a:spcBef>
              <a:spcAft>
                <a:spcPts val="0"/>
              </a:spcAft>
              <a:buClr>
                <a:schemeClr val="dk1"/>
              </a:buClr>
              <a:buSzPts val="1200"/>
              <a:buFont typeface="Arial"/>
              <a:buChar char="•"/>
            </a:pPr>
            <a:r>
              <a:rPr lang="en-US"/>
              <a:t>The style is up to the writer, but the content should convey one's background and motivation for applying to the program and how this opportunity fits into one's future plans. </a:t>
            </a:r>
            <a:endParaRPr/>
          </a:p>
        </p:txBody>
      </p:sp>
      <p:sp>
        <p:nvSpPr>
          <p:cNvPr id="169" name="Google Shape;16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dk1"/>
              </a:buClr>
              <a:buSzPts val="1200"/>
              <a:buFont typeface="Arial"/>
              <a:buChar char="•"/>
            </a:pPr>
            <a:r>
              <a:rPr lang="en-US"/>
              <a:t>Selection is made on the basis of: quality and feasibility of the proposal; academic or professional record; personal qualifications; language preparation; the preference factors established by the Fulbright Foreign Scholarship Board; and, the extent to which the candidate and the project will help to advance the Fulbright aim of promoting mutual understanding and achieving diversity. </a:t>
            </a:r>
            <a:endParaRPr/>
          </a:p>
          <a:p>
            <a:pPr marL="285750" lvl="0" indent="-285750" algn="l" rtl="0">
              <a:lnSpc>
                <a:spcPct val="100000"/>
              </a:lnSpc>
              <a:spcBef>
                <a:spcPts val="0"/>
              </a:spcBef>
              <a:spcAft>
                <a:spcPts val="0"/>
              </a:spcAft>
              <a:buClr>
                <a:schemeClr val="dk1"/>
              </a:buClr>
              <a:buSzPts val="1200"/>
              <a:buFont typeface="Arial"/>
              <a:buChar char="•"/>
            </a:pPr>
            <a:r>
              <a:rPr lang="en-US"/>
              <a:t>Additionally, each country may set specific requirements regarding eligibility and preference selection factors. Country specific information is available on our website us.fulbrightonline.org. </a:t>
            </a:r>
            <a:endParaRPr/>
          </a:p>
        </p:txBody>
      </p:sp>
      <p:sp>
        <p:nvSpPr>
          <p:cNvPr id="177" name="Google Shape;17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dk1"/>
              </a:buClr>
              <a:buSzPts val="1200"/>
              <a:buFont typeface="Arial"/>
              <a:buChar char="•"/>
            </a:pPr>
            <a:r>
              <a:rPr lang="en-US"/>
              <a:t>The application cycle opens annually at the end of March. </a:t>
            </a:r>
            <a:endParaRPr/>
          </a:p>
          <a:p>
            <a:pPr marL="285750" lvl="0" indent="-285750" algn="l" rtl="0">
              <a:lnSpc>
                <a:spcPct val="100000"/>
              </a:lnSpc>
              <a:spcBef>
                <a:spcPts val="0"/>
              </a:spcBef>
              <a:spcAft>
                <a:spcPts val="0"/>
              </a:spcAft>
              <a:buClr>
                <a:schemeClr val="dk1"/>
              </a:buClr>
              <a:buSzPts val="1200"/>
              <a:buFont typeface="Arial"/>
              <a:buChar char="•"/>
            </a:pPr>
            <a:r>
              <a:rPr lang="en-US"/>
              <a:t>Applicants are encouraged to begin the process of selecting a grant and country and contacting their Fulbright Program Adviser and other possible advisers who will assist with application preparation. Applicants should begin designing their project and preparing their application as soon as possible after the application cycle begins.</a:t>
            </a:r>
            <a:endParaRPr/>
          </a:p>
          <a:p>
            <a:pPr marL="285750" lvl="0" indent="-285750" algn="l" rtl="0">
              <a:lnSpc>
                <a:spcPct val="100000"/>
              </a:lnSpc>
              <a:spcBef>
                <a:spcPts val="0"/>
              </a:spcBef>
              <a:spcAft>
                <a:spcPts val="0"/>
              </a:spcAft>
              <a:buClr>
                <a:schemeClr val="dk1"/>
              </a:buClr>
              <a:buSzPts val="1200"/>
              <a:buFont typeface="Arial"/>
              <a:buChar char="•"/>
            </a:pPr>
            <a:r>
              <a:rPr lang="en-US"/>
              <a:t>National deadline is Tuesday, Oct. 13th, 2020 at 5pm ET. We will </a:t>
            </a:r>
            <a:r>
              <a:rPr lang="en-US" b="1"/>
              <a:t>Not </a:t>
            </a:r>
            <a:r>
              <a:rPr lang="en-US"/>
              <a:t>accept </a:t>
            </a:r>
            <a:r>
              <a:rPr lang="en-US" b="1"/>
              <a:t>any </a:t>
            </a:r>
            <a:r>
              <a:rPr lang="en-US"/>
              <a:t>applications after that date and time. </a:t>
            </a:r>
            <a:endParaRPr/>
          </a:p>
          <a:p>
            <a:pPr marL="285750" lvl="0" indent="-285750" algn="l" rtl="0">
              <a:lnSpc>
                <a:spcPct val="100000"/>
              </a:lnSpc>
              <a:spcBef>
                <a:spcPts val="0"/>
              </a:spcBef>
              <a:spcAft>
                <a:spcPts val="0"/>
              </a:spcAft>
              <a:buClr>
                <a:schemeClr val="dk1"/>
              </a:buClr>
              <a:buSzPts val="1200"/>
              <a:buFont typeface="Arial"/>
              <a:buChar char="•"/>
            </a:pPr>
            <a:r>
              <a:rPr lang="en-US"/>
              <a:t>After the National Deadline in October, applications will be reviewed by the National Screening Committee (or NSC). The NSC meetings are comprised of U.S. college faculty and professionals representing various academic and artistic disciplines from institutions across the United States.</a:t>
            </a:r>
            <a:endParaRPr/>
          </a:p>
          <a:p>
            <a:pPr marL="285750" lvl="0" indent="-285750" algn="l" rtl="0">
              <a:lnSpc>
                <a:spcPct val="100000"/>
              </a:lnSpc>
              <a:spcBef>
                <a:spcPts val="0"/>
              </a:spcBef>
              <a:spcAft>
                <a:spcPts val="0"/>
              </a:spcAft>
              <a:buClr>
                <a:schemeClr val="dk1"/>
              </a:buClr>
              <a:buSzPts val="1200"/>
              <a:buFont typeface="Arial"/>
              <a:buChar char="•"/>
            </a:pPr>
            <a:r>
              <a:rPr lang="en-US"/>
              <a:t>Applicants will be notified in the application system, as early as December, if they are selected as a Semi-Finalist and their application recommended to the host country for further review. </a:t>
            </a:r>
            <a:endParaRPr/>
          </a:p>
          <a:p>
            <a:pPr marL="285750" lvl="0" indent="-285750" algn="l" rtl="0">
              <a:lnSpc>
                <a:spcPct val="100000"/>
              </a:lnSpc>
              <a:spcBef>
                <a:spcPts val="0"/>
              </a:spcBef>
              <a:spcAft>
                <a:spcPts val="0"/>
              </a:spcAft>
              <a:buClr>
                <a:schemeClr val="dk1"/>
              </a:buClr>
              <a:buSzPts val="1200"/>
              <a:buFont typeface="Arial"/>
              <a:buChar char="•"/>
            </a:pPr>
            <a:r>
              <a:rPr lang="en-US"/>
              <a:t>Fulbright Commissions and U.S. Embassies review semi-finalist applications and make selections. Country selections are then approved by the J. William Fulbright Foreign Scholarship Board. </a:t>
            </a:r>
            <a:endParaRPr/>
          </a:p>
          <a:p>
            <a:pPr marL="285750" lvl="0" indent="-285750" algn="l" rtl="0">
              <a:lnSpc>
                <a:spcPct val="100000"/>
              </a:lnSpc>
              <a:spcBef>
                <a:spcPts val="0"/>
              </a:spcBef>
              <a:spcAft>
                <a:spcPts val="0"/>
              </a:spcAft>
              <a:buClr>
                <a:schemeClr val="dk1"/>
              </a:buClr>
              <a:buSzPts val="1200"/>
              <a:buFont typeface="Arial"/>
              <a:buChar char="•"/>
            </a:pPr>
            <a:r>
              <a:rPr lang="en-US"/>
              <a:t>In most cases, grant dates correspond to the academic calendar of the host country. Approximate dates of the academic year in each country can be found its Country Summary page on our website, us.fulbrightonline.org.</a:t>
            </a:r>
            <a:endParaRPr/>
          </a:p>
          <a:p>
            <a:pPr marL="285750" lvl="0" indent="-20955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200" name="Google Shape;20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For this slide, it is important to stress that the Fulbright program is an international exchange program.  </a:t>
            </a:r>
            <a:endParaRPr/>
          </a:p>
          <a:p>
            <a:pPr marL="171450" lvl="0" indent="-171450" algn="l" rtl="0">
              <a:lnSpc>
                <a:spcPct val="100000"/>
              </a:lnSpc>
              <a:spcBef>
                <a:spcPts val="0"/>
              </a:spcBef>
              <a:spcAft>
                <a:spcPts val="0"/>
              </a:spcAft>
              <a:buClr>
                <a:schemeClr val="dk1"/>
              </a:buClr>
              <a:buSzPts val="1200"/>
              <a:buFont typeface="Arial"/>
              <a:buChar char="•"/>
            </a:pPr>
            <a:r>
              <a:rPr lang="en-US"/>
              <a:t>Proposed in 1945 by Arkansas Senator J. William Fulbright and signed into law by President Truman on August 1, 1946, the Fulbright Program is the flagship international educational exchange program sponsored by the U.S. government. </a:t>
            </a:r>
            <a:endParaRPr/>
          </a:p>
          <a:p>
            <a:pPr marL="171450" lvl="0" indent="-171450" algn="l" rtl="0">
              <a:lnSpc>
                <a:spcPct val="100000"/>
              </a:lnSpc>
              <a:spcBef>
                <a:spcPts val="0"/>
              </a:spcBef>
              <a:spcAft>
                <a:spcPts val="0"/>
              </a:spcAft>
              <a:buClr>
                <a:schemeClr val="dk1"/>
              </a:buClr>
              <a:buSzPts val="1200"/>
              <a:buFont typeface="Arial"/>
              <a:buChar char="•"/>
            </a:pPr>
            <a:r>
              <a:rPr lang="en-US"/>
              <a:t>The advancement of our mission of fostering mutual understanding between nations, advancing knowledge across communities, and improving lives around the world is the heart of Fulbright.</a:t>
            </a:r>
            <a:endParaRPr/>
          </a:p>
          <a:p>
            <a:pPr marL="171450" lvl="0" indent="-171450" algn="l" rtl="0">
              <a:lnSpc>
                <a:spcPct val="100000"/>
              </a:lnSpc>
              <a:spcBef>
                <a:spcPts val="0"/>
              </a:spcBef>
              <a:spcAft>
                <a:spcPts val="0"/>
              </a:spcAft>
              <a:buClr>
                <a:schemeClr val="dk1"/>
              </a:buClr>
              <a:buSzPts val="1200"/>
              <a:buFont typeface="Arial"/>
              <a:buChar char="•"/>
            </a:pPr>
            <a:r>
              <a:rPr lang="en-US"/>
              <a:t>Fulbright is an opportunity to build lasting relationships, expand one's network and advance one's career </a:t>
            </a:r>
            <a:endParaRPr/>
          </a:p>
          <a:p>
            <a:pPr marL="171450" lvl="0" indent="-171450" algn="l" rtl="0">
              <a:lnSpc>
                <a:spcPct val="100000"/>
              </a:lnSpc>
              <a:spcBef>
                <a:spcPts val="0"/>
              </a:spcBef>
              <a:spcAft>
                <a:spcPts val="0"/>
              </a:spcAft>
              <a:buClr>
                <a:schemeClr val="dk1"/>
              </a:buClr>
              <a:buSzPts val="1200"/>
              <a:buFont typeface="Arial"/>
              <a:buChar char="•"/>
            </a:pPr>
            <a:r>
              <a:rPr lang="en-US"/>
              <a:t>The Fulbright Program not only offers grants to U.S. students and scholars to go abroad, but also offers grants to foreign students and scholars to come to the United States. Since its inception in 1945, the program has grown from just 88 grantees in the first year to over 8,000 annually.</a:t>
            </a:r>
            <a:endParaRPr/>
          </a:p>
          <a:p>
            <a:pPr marL="0" lvl="0" indent="0" algn="l" rtl="0">
              <a:lnSpc>
                <a:spcPct val="100000"/>
              </a:lnSpc>
              <a:spcBef>
                <a:spcPts val="0"/>
              </a:spcBef>
              <a:spcAft>
                <a:spcPts val="0"/>
              </a:spcAft>
              <a:buSzPts val="1400"/>
              <a:buNone/>
            </a:pP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9525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 name="Google Shape;6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1900"/>
              <a:buFont typeface="Arial"/>
              <a:buChar char="•"/>
            </a:pPr>
            <a:r>
              <a:rPr lang="en-US" sz="1900"/>
              <a:t>Diversity and Inclusion are cornerstone principles of the program</a:t>
            </a:r>
            <a:endParaRPr/>
          </a:p>
          <a:p>
            <a:pPr marL="342900" lvl="0" indent="-342900" algn="l" rtl="0">
              <a:lnSpc>
                <a:spcPct val="100000"/>
              </a:lnSpc>
              <a:spcBef>
                <a:spcPts val="0"/>
              </a:spcBef>
              <a:spcAft>
                <a:spcPts val="0"/>
              </a:spcAft>
              <a:buClr>
                <a:schemeClr val="dk1"/>
              </a:buClr>
              <a:buSzPts val="1900"/>
              <a:buFont typeface="Arial"/>
              <a:buChar char="•"/>
            </a:pPr>
            <a:r>
              <a:rPr lang="en-US" sz="1900"/>
              <a:t>We </a:t>
            </a:r>
            <a:r>
              <a:rPr lang="en-US" sz="1900">
                <a:solidFill>
                  <a:schemeClr val="dk1"/>
                </a:solidFill>
              </a:rPr>
              <a:t>are actively recruiting a diverse pool of applicants for the Fulbright program.</a:t>
            </a:r>
            <a:r>
              <a:rPr lang="en-US" sz="1900"/>
              <a:t> </a:t>
            </a:r>
            <a:r>
              <a:rPr lang="en-US" sz="1900">
                <a:solidFill>
                  <a:schemeClr val="dk1"/>
                </a:solidFill>
              </a:rPr>
              <a:t> Please encourage all people to consider Fulbright.</a:t>
            </a:r>
            <a:endParaRPr/>
          </a:p>
          <a:p>
            <a:pPr marL="342900" lvl="0" indent="-342900" algn="l" rtl="0">
              <a:lnSpc>
                <a:spcPct val="100000"/>
              </a:lnSpc>
              <a:spcBef>
                <a:spcPts val="0"/>
              </a:spcBef>
              <a:spcAft>
                <a:spcPts val="0"/>
              </a:spcAft>
              <a:buClr>
                <a:schemeClr val="dk1"/>
              </a:buClr>
              <a:buSzPts val="1900"/>
              <a:buFont typeface="Arial"/>
              <a:buChar char="•"/>
            </a:pPr>
            <a:r>
              <a:rPr lang="en-US" sz="1900"/>
              <a:t>We've dedicated our time, energy and resources into finding talent. </a:t>
            </a:r>
            <a:endParaRPr/>
          </a:p>
          <a:p>
            <a:pPr marL="342900" lvl="0" indent="-342900" algn="l" rtl="0">
              <a:lnSpc>
                <a:spcPct val="100000"/>
              </a:lnSpc>
              <a:spcBef>
                <a:spcPts val="0"/>
              </a:spcBef>
              <a:spcAft>
                <a:spcPts val="0"/>
              </a:spcAft>
              <a:buClr>
                <a:schemeClr val="dk1"/>
              </a:buClr>
              <a:buSzPts val="1900"/>
              <a:buFont typeface="Arial"/>
              <a:buChar char="•"/>
            </a:pPr>
            <a:r>
              <a:rPr lang="en-US" sz="1900"/>
              <a:t>We know that talent is everywhere and that's why I'm here today</a:t>
            </a:r>
            <a:endParaRPr/>
          </a:p>
          <a:p>
            <a:pPr marL="342900" lvl="0" indent="-342900" algn="l" rtl="0">
              <a:lnSpc>
                <a:spcPct val="100000"/>
              </a:lnSpc>
              <a:spcBef>
                <a:spcPts val="0"/>
              </a:spcBef>
              <a:spcAft>
                <a:spcPts val="0"/>
              </a:spcAft>
              <a:buClr>
                <a:schemeClr val="dk1"/>
              </a:buClr>
              <a:buSzPts val="1900"/>
              <a:buFont typeface="Arial"/>
              <a:buChar char="•"/>
            </a:pPr>
            <a:r>
              <a:rPr lang="en-US" sz="1900"/>
              <a:t>We desire to have this program represent the diversity that makes up the U.S. and the U.S. Higher Education system</a:t>
            </a:r>
            <a:endParaRPr/>
          </a:p>
          <a:p>
            <a:pPr marL="342900" lvl="0" indent="-222250" algn="l" rtl="0">
              <a:lnSpc>
                <a:spcPct val="100000"/>
              </a:lnSpc>
              <a:spcBef>
                <a:spcPts val="0"/>
              </a:spcBef>
              <a:spcAft>
                <a:spcPts val="0"/>
              </a:spcAft>
              <a:buClr>
                <a:schemeClr val="dk1"/>
              </a:buClr>
              <a:buSzPts val="1900"/>
              <a:buFont typeface="Arial"/>
              <a:buNone/>
            </a:pPr>
            <a:endParaRPr sz="19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dk1"/>
              </a:buClr>
              <a:buSzPts val="1200"/>
              <a:buFont typeface="Arial"/>
              <a:buChar char="•"/>
            </a:pPr>
            <a:r>
              <a:rPr lang="en-US"/>
              <a:t>The awards are open to all FOS, disciplines and areas of interest from the hard sciences to the creative and performing arts </a:t>
            </a:r>
            <a:endParaRPr/>
          </a:p>
          <a:p>
            <a:pPr marL="285750" lvl="0" indent="-285750" algn="l" rtl="0">
              <a:lnSpc>
                <a:spcPct val="100000"/>
              </a:lnSpc>
              <a:spcBef>
                <a:spcPts val="0"/>
              </a:spcBef>
              <a:spcAft>
                <a:spcPts val="0"/>
              </a:spcAft>
              <a:buClr>
                <a:schemeClr val="dk1"/>
              </a:buClr>
              <a:buSzPts val="1200"/>
              <a:buFont typeface="Arial"/>
              <a:buChar char="•"/>
            </a:pPr>
            <a:r>
              <a:rPr lang="en-US"/>
              <a:t>Applicants to the Fulbright U.S. Student Program must be U.S. citizens at the time of application</a:t>
            </a:r>
            <a:endParaRPr/>
          </a:p>
          <a:p>
            <a:pPr marL="285750" lvl="0" indent="-285750" algn="l" rtl="0">
              <a:lnSpc>
                <a:spcPct val="100000"/>
              </a:lnSpc>
              <a:spcBef>
                <a:spcPts val="0"/>
              </a:spcBef>
              <a:spcAft>
                <a:spcPts val="0"/>
              </a:spcAft>
              <a:buClr>
                <a:schemeClr val="dk1"/>
              </a:buClr>
              <a:buSzPts val="1200"/>
              <a:buFont typeface="Arial"/>
              <a:buChar char="•"/>
            </a:pPr>
            <a:r>
              <a:rPr lang="en-US"/>
              <a:t>Applicants must have a conferred bachelor's degree or the equivalent before the start of the grant. </a:t>
            </a:r>
            <a:endParaRPr/>
          </a:p>
          <a:p>
            <a:pPr marL="285750" lvl="0" indent="-285750" algn="l" rtl="0">
              <a:lnSpc>
                <a:spcPct val="100000"/>
              </a:lnSpc>
              <a:spcBef>
                <a:spcPts val="0"/>
              </a:spcBef>
              <a:spcAft>
                <a:spcPts val="0"/>
              </a:spcAft>
              <a:buClr>
                <a:schemeClr val="dk1"/>
              </a:buClr>
              <a:buSzPts val="1200"/>
              <a:buFont typeface="Arial"/>
              <a:buChar char="•"/>
            </a:pPr>
            <a:r>
              <a:rPr lang="en-US"/>
              <a:t>Not have a PhD at the time of application </a:t>
            </a:r>
            <a:endParaRPr/>
          </a:p>
          <a:p>
            <a:pPr marL="285750" lvl="0" indent="-285750" algn="l" rtl="0">
              <a:lnSpc>
                <a:spcPct val="100000"/>
              </a:lnSpc>
              <a:spcBef>
                <a:spcPts val="0"/>
              </a:spcBef>
              <a:spcAft>
                <a:spcPts val="0"/>
              </a:spcAft>
              <a:buClr>
                <a:schemeClr val="dk1"/>
              </a:buClr>
              <a:buSzPts val="1200"/>
              <a:buFont typeface="Arial"/>
              <a:buChar char="•"/>
            </a:pPr>
            <a:r>
              <a:rPr lang="en-US"/>
              <a:t>You do not have to be enrolled in an institute of higher education to be eligible </a:t>
            </a:r>
            <a:endParaRPr/>
          </a:p>
          <a:p>
            <a:pPr marL="285750" lvl="0" indent="-285750" algn="l" rtl="0">
              <a:lnSpc>
                <a:spcPct val="100000"/>
              </a:lnSpc>
              <a:spcBef>
                <a:spcPts val="0"/>
              </a:spcBef>
              <a:spcAft>
                <a:spcPts val="0"/>
              </a:spcAft>
              <a:buClr>
                <a:schemeClr val="dk1"/>
              </a:buClr>
              <a:buSzPts val="1200"/>
              <a:buFont typeface="Arial"/>
              <a:buChar char="•"/>
            </a:pPr>
            <a:r>
              <a:rPr lang="en-US"/>
              <a:t>Have sufficient proficiency in the written and spoken language of the host country in order to communicate with the people and carry out the proposed project. </a:t>
            </a:r>
            <a:endParaRPr/>
          </a:p>
          <a:p>
            <a:pPr marL="285750" lvl="0" indent="-285750" algn="l" rtl="0">
              <a:lnSpc>
                <a:spcPct val="100000"/>
              </a:lnSpc>
              <a:spcBef>
                <a:spcPts val="0"/>
              </a:spcBef>
              <a:spcAft>
                <a:spcPts val="0"/>
              </a:spcAft>
              <a:buClr>
                <a:schemeClr val="dk1"/>
              </a:buClr>
              <a:buSzPts val="1200"/>
              <a:buFont typeface="Arial"/>
              <a:buChar char="•"/>
            </a:pPr>
            <a:r>
              <a:rPr lang="en-US"/>
              <a:t>Fulbright is not one program, but 140 different programs because we are working with over 140 countries. Please consult the intended host country page on our website for country-specific detailed requirements.</a:t>
            </a:r>
            <a:endParaRPr/>
          </a:p>
          <a:p>
            <a:pPr marL="285750" lvl="0" indent="-285750" algn="l" rtl="0">
              <a:lnSpc>
                <a:spcPct val="100000"/>
              </a:lnSpc>
              <a:spcBef>
                <a:spcPts val="0"/>
              </a:spcBef>
              <a:spcAft>
                <a:spcPts val="0"/>
              </a:spcAft>
              <a:buClr>
                <a:schemeClr val="dk1"/>
              </a:buClr>
              <a:buSzPts val="1200"/>
              <a:buFont typeface="Arial"/>
              <a:buChar char="•"/>
            </a:pPr>
            <a:r>
              <a:rPr lang="en-US"/>
              <a:t>During each competition cycle, candidates can only apply to one type of grant. Fulbright grants are traditionally for one country</a:t>
            </a:r>
            <a:endParaRPr/>
          </a:p>
          <a:p>
            <a:pPr marL="0" lvl="0" indent="0" algn="l" rtl="0">
              <a:lnSpc>
                <a:spcPct val="100000"/>
              </a:lnSpc>
              <a:spcBef>
                <a:spcPts val="0"/>
              </a:spcBef>
              <a:spcAft>
                <a:spcPts val="0"/>
              </a:spcAft>
              <a:buSzPts val="1400"/>
              <a:buNone/>
            </a:pPr>
            <a:endParaRPr/>
          </a:p>
          <a:p>
            <a:pPr marL="285750" lvl="0" indent="-209550" algn="l" rtl="0">
              <a:lnSpc>
                <a:spcPct val="100000"/>
              </a:lnSpc>
              <a:spcBef>
                <a:spcPts val="0"/>
              </a:spcBef>
              <a:spcAft>
                <a:spcPts val="0"/>
              </a:spcAft>
              <a:buClr>
                <a:schemeClr val="dk1"/>
              </a:buClr>
              <a:buSzPts val="1200"/>
              <a:buFont typeface="Arial"/>
              <a:buNone/>
            </a:pPr>
            <a:endParaRPr/>
          </a:p>
        </p:txBody>
      </p:sp>
      <p:sp>
        <p:nvSpPr>
          <p:cNvPr id="70" name="Google Shape;7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dk1"/>
              </a:buClr>
              <a:buSzPts val="1200"/>
              <a:buFont typeface="Arial"/>
              <a:buChar char="•"/>
            </a:pPr>
            <a:r>
              <a:rPr lang="en-US"/>
              <a:t>With over 2,200 awards to over 140 different countries, there are many opportunities to pursue your passion abroad </a:t>
            </a:r>
            <a:endParaRPr/>
          </a:p>
          <a:p>
            <a:pPr marL="285750" lvl="0" indent="-285750" algn="l" rtl="0">
              <a:lnSpc>
                <a:spcPct val="100000"/>
              </a:lnSpc>
              <a:spcBef>
                <a:spcPts val="0"/>
              </a:spcBef>
              <a:spcAft>
                <a:spcPts val="0"/>
              </a:spcAft>
              <a:buClr>
                <a:schemeClr val="dk1"/>
              </a:buClr>
              <a:buSzPts val="1200"/>
              <a:buFont typeface="Arial"/>
              <a:buChar char="•"/>
            </a:pPr>
            <a:r>
              <a:rPr lang="en-US"/>
              <a:t>Fulbright U.S. Student Program grants fall into two categories: Open Study/Research awards and English Teaching Assistantships</a:t>
            </a:r>
            <a:endParaRPr/>
          </a:p>
          <a:p>
            <a:pPr marL="457200" lvl="1" indent="-285750" algn="l" rtl="0">
              <a:lnSpc>
                <a:spcPct val="100000"/>
              </a:lnSpc>
              <a:spcBef>
                <a:spcPts val="0"/>
              </a:spcBef>
              <a:spcAft>
                <a:spcPts val="0"/>
              </a:spcAft>
              <a:buClr>
                <a:schemeClr val="dk1"/>
              </a:buClr>
              <a:buSzPts val="1200"/>
              <a:buFont typeface="Arial"/>
              <a:buChar char="•"/>
            </a:pPr>
            <a:r>
              <a:rPr lang="en-US" b="1"/>
              <a:t>Study/Research Awards: </a:t>
            </a:r>
            <a:r>
              <a:rPr lang="en-US"/>
              <a:t>Opportunity to build your own adventure. Candidates for the Open Study/Research grant include those proposing independent study or research abroad; independent research while taking classes as a non-degree seeking student at a foreign university; or, to directly enroll in a graduate degree program abroad. </a:t>
            </a:r>
            <a:endParaRPr/>
          </a:p>
          <a:p>
            <a:pPr marL="914400" lvl="2" indent="-285750" algn="l" rtl="0">
              <a:lnSpc>
                <a:spcPct val="100000"/>
              </a:lnSpc>
              <a:spcBef>
                <a:spcPts val="0"/>
              </a:spcBef>
              <a:spcAft>
                <a:spcPts val="0"/>
              </a:spcAft>
              <a:buClr>
                <a:schemeClr val="dk1"/>
              </a:buClr>
              <a:buSzPts val="1200"/>
              <a:buFont typeface="Arial"/>
              <a:buChar char="•"/>
            </a:pPr>
            <a:r>
              <a:rPr lang="en-US"/>
              <a:t>Independent research- Intellectually compelling and feasible project </a:t>
            </a:r>
            <a:endParaRPr/>
          </a:p>
          <a:p>
            <a:pPr marL="914400" lvl="2" indent="-285750" algn="l" rtl="0">
              <a:lnSpc>
                <a:spcPct val="100000"/>
              </a:lnSpc>
              <a:spcBef>
                <a:spcPts val="0"/>
              </a:spcBef>
              <a:spcAft>
                <a:spcPts val="0"/>
              </a:spcAft>
              <a:buClr>
                <a:schemeClr val="dk1"/>
              </a:buClr>
              <a:buSzPts val="1200"/>
              <a:buFont typeface="Arial"/>
              <a:buChar char="•"/>
            </a:pPr>
            <a:r>
              <a:rPr lang="en-US"/>
              <a:t>Graduate Degree Enrollment- Applicant should specify the reasons for applying to proposed program at a particular institution in the host country. Applicants applying for graduate degree enrollment are traditionally responsible for securing admission to the university through the institution’s application process in addition to submitting a Fulbright application.</a:t>
            </a:r>
            <a:endParaRPr/>
          </a:p>
          <a:p>
            <a:pPr marL="914400" lvl="2" indent="-285750" algn="l" rtl="0">
              <a:lnSpc>
                <a:spcPct val="100000"/>
              </a:lnSpc>
              <a:spcBef>
                <a:spcPts val="0"/>
              </a:spcBef>
              <a:spcAft>
                <a:spcPts val="0"/>
              </a:spcAft>
              <a:buClr>
                <a:schemeClr val="dk1"/>
              </a:buClr>
              <a:buSzPts val="1200"/>
              <a:buFont typeface="Arial"/>
              <a:buChar char="•"/>
            </a:pPr>
            <a:r>
              <a:rPr lang="en-US"/>
              <a:t>Hybrid b/w research and non-degree seeking </a:t>
            </a:r>
            <a:endParaRPr/>
          </a:p>
          <a:p>
            <a:pPr marL="914400" lvl="2" indent="-285750" algn="l" rtl="0">
              <a:lnSpc>
                <a:spcPct val="100000"/>
              </a:lnSpc>
              <a:spcBef>
                <a:spcPts val="0"/>
              </a:spcBef>
              <a:spcAft>
                <a:spcPts val="0"/>
              </a:spcAft>
              <a:buClr>
                <a:schemeClr val="dk1"/>
              </a:buClr>
              <a:buSzPts val="1200"/>
              <a:buFont typeface="Arial"/>
              <a:buChar char="•"/>
            </a:pPr>
            <a:r>
              <a:rPr lang="en-US"/>
              <a:t>Creative &amp; performing arts </a:t>
            </a:r>
            <a:endParaRPr/>
          </a:p>
          <a:p>
            <a:pPr marL="457200" lvl="1" indent="-285750" algn="l" rtl="0">
              <a:lnSpc>
                <a:spcPct val="100000"/>
              </a:lnSpc>
              <a:spcBef>
                <a:spcPts val="0"/>
              </a:spcBef>
              <a:spcAft>
                <a:spcPts val="0"/>
              </a:spcAft>
              <a:buClr>
                <a:schemeClr val="dk1"/>
              </a:buClr>
              <a:buSzPts val="1200"/>
              <a:buFont typeface="Arial"/>
              <a:buChar char="•"/>
            </a:pPr>
            <a:r>
              <a:rPr lang="en-US" b="1"/>
              <a:t>English Teaching Assistantship:</a:t>
            </a:r>
            <a:r>
              <a:rPr lang="en-US"/>
              <a:t> The ETA program places grantees in schools overseas to supplement local English language instruction and to provide a native English speaker presence in classrooms. Placements and experience vary by country so the first step, is to familiarize yourself with the country summary for the program to which you are applying. </a:t>
            </a:r>
            <a:endParaRPr/>
          </a:p>
        </p:txBody>
      </p:sp>
      <p:sp>
        <p:nvSpPr>
          <p:cNvPr id="91" name="Google Shape;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dk1"/>
              </a:buClr>
              <a:buSzPts val="1200"/>
              <a:buFont typeface="Arial"/>
              <a:buChar char="•"/>
            </a:pPr>
            <a:r>
              <a:rPr lang="en-US" dirty="0"/>
              <a:t>The actual dollar amount of the grant varies by country and award type, but all grants provide for the following: round-trip transportation from the U.S. to the host country, funding to cover housing, meals, and incidentals, and basic accident and sickness health benefits. </a:t>
            </a:r>
            <a:endParaRPr dirty="0"/>
          </a:p>
          <a:p>
            <a:pPr marL="285750" lvl="0" indent="-285750" algn="l" rtl="0">
              <a:lnSpc>
                <a:spcPct val="100000"/>
              </a:lnSpc>
              <a:spcBef>
                <a:spcPts val="0"/>
              </a:spcBef>
              <a:spcAft>
                <a:spcPts val="0"/>
              </a:spcAft>
              <a:buClr>
                <a:schemeClr val="dk1"/>
              </a:buClr>
              <a:buSzPts val="1200"/>
              <a:buFont typeface="Arial"/>
              <a:buChar char="•"/>
            </a:pPr>
            <a:r>
              <a:rPr lang="en-US" dirty="0"/>
              <a:t>Living costs are based on a graduate student’s standard of living and the cost of living in the host country</a:t>
            </a:r>
            <a:endParaRPr dirty="0"/>
          </a:p>
          <a:p>
            <a:pPr marL="285750" lvl="0" indent="-285750" algn="l" rtl="0">
              <a:lnSpc>
                <a:spcPct val="100000"/>
              </a:lnSpc>
              <a:spcBef>
                <a:spcPts val="0"/>
              </a:spcBef>
              <a:spcAft>
                <a:spcPts val="0"/>
              </a:spcAft>
              <a:buClr>
                <a:schemeClr val="dk1"/>
              </a:buClr>
              <a:buSzPts val="1200"/>
              <a:buFont typeface="Arial"/>
              <a:buChar char="•"/>
            </a:pPr>
            <a:r>
              <a:rPr lang="en-US" dirty="0"/>
              <a:t>Other benefits may include: support for dependents, research allowance, tuition, language lessons and/or enhancement activities</a:t>
            </a:r>
            <a:endParaRPr dirty="0"/>
          </a:p>
          <a:p>
            <a:pPr marL="285750" lvl="0" indent="-285750" algn="l" rtl="0">
              <a:lnSpc>
                <a:spcPct val="100000"/>
              </a:lnSpc>
              <a:spcBef>
                <a:spcPts val="0"/>
              </a:spcBef>
              <a:spcAft>
                <a:spcPts val="0"/>
              </a:spcAft>
              <a:buClr>
                <a:schemeClr val="dk1"/>
              </a:buClr>
              <a:buSzPts val="1200"/>
              <a:buFont typeface="Arial"/>
              <a:buChar char="•"/>
            </a:pPr>
            <a:r>
              <a:rPr lang="en-US" dirty="0"/>
              <a:t>Disability related support is also available to grantees. Applicants with disabilities are encouraged to contact Mobility International at </a:t>
            </a:r>
            <a:r>
              <a:rPr lang="en-US" dirty="0" err="1"/>
              <a:t>miusa.org</a:t>
            </a:r>
            <a:r>
              <a:rPr lang="en-US" dirty="0"/>
              <a:t> for more information on the support available internationally</a:t>
            </a:r>
            <a:endParaRPr dirty="0"/>
          </a:p>
        </p:txBody>
      </p:sp>
      <p:sp>
        <p:nvSpPr>
          <p:cNvPr id="130" name="Google Shape;13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SHOW ETA CHART</a:t>
            </a:r>
            <a:endParaRPr/>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 GRAD SCHOOL CHART</a:t>
            </a:r>
            <a:endParaRPr/>
          </a:p>
        </p:txBody>
      </p:sp>
      <p:sp>
        <p:nvSpPr>
          <p:cNvPr id="160" name="Google Shape;16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type="tx">
  <p:cSld name="TITLE_AND_BODY">
    <p:spTree>
      <p:nvGrpSpPr>
        <p:cNvPr id="1" name="Shape 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pic>
        <p:nvPicPr>
          <p:cNvPr id="10" name="Google Shape;10;p1" descr="Fulbright_Back1.png"/>
          <p:cNvPicPr preferRelativeResize="0"/>
          <p:nvPr/>
        </p:nvPicPr>
        <p:blipFill rotWithShape="1">
          <a:blip r:embed="rId3">
            <a:alphaModFix/>
          </a:blip>
          <a:srcRect t="12660" b="12660"/>
          <a:stretch/>
        </p:blipFill>
        <p:spPr>
          <a:xfrm>
            <a:off x="-26095" y="-1"/>
            <a:ext cx="12267591" cy="6871077"/>
          </a:xfrm>
          <a:prstGeom prst="rect">
            <a:avLst/>
          </a:prstGeom>
          <a:noFill/>
          <a:ln>
            <a:noFill/>
          </a:ln>
        </p:spPr>
      </p:pic>
      <p:pic>
        <p:nvPicPr>
          <p:cNvPr id="11" name="Google Shape;11;p1"/>
          <p:cNvPicPr preferRelativeResize="0"/>
          <p:nvPr/>
        </p:nvPicPr>
        <p:blipFill rotWithShape="1">
          <a:blip r:embed="rId4">
            <a:alphaModFix/>
          </a:blip>
          <a:srcRect/>
          <a:stretch/>
        </p:blipFill>
        <p:spPr>
          <a:xfrm>
            <a:off x="715112" y="2357361"/>
            <a:ext cx="10920210" cy="21553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3">
            <a:alphaModFix/>
          </a:blip>
          <a:srcRect t="2020"/>
          <a:stretch/>
        </p:blipFill>
        <p:spPr>
          <a:xfrm>
            <a:off x="5514879" y="0"/>
            <a:ext cx="6692900" cy="6532794"/>
          </a:xfrm>
          <a:prstGeom prst="rect">
            <a:avLst/>
          </a:prstGeom>
          <a:noFill/>
          <a:ln>
            <a:noFill/>
          </a:ln>
        </p:spPr>
      </p:pic>
      <p:pic>
        <p:nvPicPr>
          <p:cNvPr id="15" name="Google Shape;15;p3"/>
          <p:cNvPicPr preferRelativeResize="0"/>
          <p:nvPr/>
        </p:nvPicPr>
        <p:blipFill rotWithShape="1">
          <a:blip r:embed="rId4">
            <a:alphaModFix/>
          </a:blip>
          <a:srcRect/>
          <a:stretch/>
        </p:blipFill>
        <p:spPr>
          <a:xfrm>
            <a:off x="438150" y="173068"/>
            <a:ext cx="11315700" cy="527050"/>
          </a:xfrm>
          <a:prstGeom prst="rect">
            <a:avLst/>
          </a:prstGeom>
          <a:noFill/>
          <a:ln>
            <a:noFill/>
          </a:ln>
        </p:spPr>
      </p:pic>
      <p:pic>
        <p:nvPicPr>
          <p:cNvPr id="16" name="Google Shape;16;p3"/>
          <p:cNvPicPr preferRelativeResize="0"/>
          <p:nvPr/>
        </p:nvPicPr>
        <p:blipFill rotWithShape="1">
          <a:blip r:embed="rId5">
            <a:alphaModFix/>
          </a:blip>
          <a:srcRect/>
          <a:stretch/>
        </p:blipFill>
        <p:spPr>
          <a:xfrm>
            <a:off x="-25400" y="5848544"/>
            <a:ext cx="12242800" cy="10287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
        <p:cNvGrpSpPr/>
        <p:nvPr/>
      </p:nvGrpSpPr>
      <p:grpSpPr>
        <a:xfrm>
          <a:off x="0" y="0"/>
          <a:ext cx="0" cy="0"/>
          <a:chOff x="0" y="0"/>
          <a:chExt cx="0" cy="0"/>
        </a:xfrm>
      </p:grpSpPr>
      <p:pic>
        <p:nvPicPr>
          <p:cNvPr id="19" name="Google Shape;19;p5"/>
          <p:cNvPicPr preferRelativeResize="0"/>
          <p:nvPr/>
        </p:nvPicPr>
        <p:blipFill rotWithShape="1">
          <a:blip r:embed="rId3">
            <a:alphaModFix/>
          </a:blip>
          <a:srcRect/>
          <a:stretch/>
        </p:blipFill>
        <p:spPr>
          <a:xfrm>
            <a:off x="438150" y="173068"/>
            <a:ext cx="11315700" cy="527050"/>
          </a:xfrm>
          <a:prstGeom prst="rect">
            <a:avLst/>
          </a:prstGeom>
          <a:noFill/>
          <a:ln>
            <a:noFill/>
          </a:ln>
        </p:spPr>
      </p:pic>
      <p:pic>
        <p:nvPicPr>
          <p:cNvPr id="20" name="Google Shape;20;p5"/>
          <p:cNvPicPr preferRelativeResize="0"/>
          <p:nvPr/>
        </p:nvPicPr>
        <p:blipFill rotWithShape="1">
          <a:blip r:embed="rId4">
            <a:alphaModFix/>
          </a:blip>
          <a:srcRect r="225"/>
          <a:stretch/>
        </p:blipFill>
        <p:spPr>
          <a:xfrm>
            <a:off x="-7513" y="5847188"/>
            <a:ext cx="12215292" cy="10287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pic>
        <p:nvPicPr>
          <p:cNvPr id="23" name="Google Shape;23;p7"/>
          <p:cNvPicPr preferRelativeResize="0"/>
          <p:nvPr/>
        </p:nvPicPr>
        <p:blipFill rotWithShape="1">
          <a:blip r:embed="rId3">
            <a:alphaModFix/>
          </a:blip>
          <a:srcRect/>
          <a:stretch/>
        </p:blipFill>
        <p:spPr>
          <a:xfrm>
            <a:off x="438150" y="163446"/>
            <a:ext cx="11315700" cy="527050"/>
          </a:xfrm>
          <a:prstGeom prst="rect">
            <a:avLst/>
          </a:prstGeom>
          <a:noFill/>
          <a:ln>
            <a:noFill/>
          </a:ln>
        </p:spPr>
      </p:pic>
      <p:pic>
        <p:nvPicPr>
          <p:cNvPr id="24" name="Google Shape;24;p7"/>
          <p:cNvPicPr preferRelativeResize="0"/>
          <p:nvPr/>
        </p:nvPicPr>
        <p:blipFill rotWithShape="1">
          <a:blip r:embed="rId4">
            <a:alphaModFix/>
          </a:blip>
          <a:srcRect/>
          <a:stretch/>
        </p:blipFill>
        <p:spPr>
          <a:xfrm>
            <a:off x="-25400" y="5848544"/>
            <a:ext cx="12242800" cy="10287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us.fulbrightonline.org/required-supplementary-materials-for-arts-applicant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hyperlink" Target="http://www.mtsu.edu/honors/ufo" TargetMode="Externa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us.fulbrightonline.org/tutorial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us.fulbrightonline.org/required-supplementary-materials-for-arts-applicants"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p:nvPr/>
        </p:nvSpPr>
        <p:spPr>
          <a:xfrm>
            <a:off x="302175" y="835593"/>
            <a:ext cx="9221787" cy="58477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65A2"/>
              </a:buClr>
              <a:buSzPts val="4000"/>
              <a:buFont typeface="Arial"/>
              <a:buNone/>
            </a:pPr>
            <a:r>
              <a:rPr lang="en-US" sz="4000" b="0" i="0" u="none" strike="noStrike" cap="none" dirty="0">
                <a:solidFill>
                  <a:srgbClr val="0065A2"/>
                </a:solidFill>
                <a:latin typeface="Arial"/>
                <a:ea typeface="Arial"/>
                <a:cs typeface="Arial"/>
                <a:sym typeface="Arial"/>
              </a:rPr>
              <a:t>Application Components</a:t>
            </a:r>
            <a:endParaRPr sz="4000" b="0" i="0" u="none" strike="noStrike" cap="none" dirty="0">
              <a:solidFill>
                <a:srgbClr val="0065A2"/>
              </a:solidFill>
              <a:latin typeface="Arial"/>
              <a:ea typeface="Arial"/>
              <a:cs typeface="Arial"/>
              <a:sym typeface="Arial"/>
            </a:endParaRPr>
          </a:p>
        </p:txBody>
      </p:sp>
      <p:pic>
        <p:nvPicPr>
          <p:cNvPr id="172" name="Google Shape;172;p24"/>
          <p:cNvPicPr preferRelativeResize="0"/>
          <p:nvPr/>
        </p:nvPicPr>
        <p:blipFill rotWithShape="1">
          <a:blip r:embed="rId3">
            <a:alphaModFix/>
          </a:blip>
          <a:srcRect/>
          <a:stretch/>
        </p:blipFill>
        <p:spPr>
          <a:xfrm>
            <a:off x="7256021" y="1280160"/>
            <a:ext cx="4633804" cy="4297680"/>
          </a:xfrm>
          <a:prstGeom prst="rect">
            <a:avLst/>
          </a:prstGeom>
          <a:noFill/>
          <a:ln>
            <a:noFill/>
          </a:ln>
        </p:spPr>
      </p:pic>
      <p:sp>
        <p:nvSpPr>
          <p:cNvPr id="173" name="Google Shape;173;p24"/>
          <p:cNvSpPr/>
          <p:nvPr/>
        </p:nvSpPr>
        <p:spPr>
          <a:xfrm>
            <a:off x="375083" y="1560576"/>
            <a:ext cx="10496550" cy="445541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rgbClr val="0065A2"/>
              </a:buClr>
              <a:buSzPts val="2000"/>
              <a:buFont typeface="Arial"/>
              <a:buAutoNum type="arabicPeriod"/>
            </a:pPr>
            <a:r>
              <a:rPr lang="en-US" sz="1800" b="1" i="0" u="none" strike="noStrike" cap="none" dirty="0">
                <a:solidFill>
                  <a:srgbClr val="0070C0"/>
                </a:solidFill>
                <a:latin typeface="Arial"/>
                <a:ea typeface="Arial"/>
                <a:cs typeface="Arial"/>
                <a:sym typeface="Arial"/>
              </a:rPr>
              <a:t> </a:t>
            </a:r>
            <a:r>
              <a:rPr lang="en-US" sz="1800" b="1" i="0" u="none" strike="noStrike" cap="none" dirty="0">
                <a:solidFill>
                  <a:srgbClr val="0065A2"/>
                </a:solidFill>
                <a:latin typeface="Arial"/>
                <a:ea typeface="Arial"/>
                <a:cs typeface="Arial"/>
                <a:sym typeface="Arial"/>
              </a:rPr>
              <a:t>Basic Personal Data &amp; Program Information</a:t>
            </a:r>
            <a:endParaRPr sz="1800" b="0" i="0" u="none" strike="noStrike" cap="none" dirty="0">
              <a:solidFill>
                <a:srgbClr val="000000"/>
              </a:solidFill>
              <a:latin typeface="Arial"/>
              <a:ea typeface="Arial"/>
              <a:cs typeface="Arial"/>
              <a:sym typeface="Arial"/>
            </a:endParaRPr>
          </a:p>
          <a:p>
            <a:pPr marL="501650" marR="0" lvl="0" indent="-285750" algn="l" rtl="0">
              <a:lnSpc>
                <a:spcPct val="100000"/>
              </a:lnSpc>
              <a:spcBef>
                <a:spcPts val="0"/>
              </a:spcBef>
              <a:spcAft>
                <a:spcPts val="0"/>
              </a:spcAft>
              <a:buClr>
                <a:srgbClr val="0065A2"/>
              </a:buClr>
              <a:buSzPts val="2000"/>
              <a:buFont typeface="Arial" panose="020B0604020202020204" pitchFamily="34" charset="0"/>
              <a:buChar char="•"/>
            </a:pPr>
            <a:r>
              <a:rPr lang="en-US" sz="1800" b="0" i="0" u="none" strike="noStrike" cap="none" dirty="0">
                <a:solidFill>
                  <a:srgbClr val="0065A2"/>
                </a:solidFill>
                <a:latin typeface="Arial"/>
                <a:ea typeface="Arial"/>
                <a:cs typeface="Arial"/>
                <a:sym typeface="Arial"/>
              </a:rPr>
              <a:t>Abstract, Host Country Engagement, Future Plans </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65A2"/>
              </a:buClr>
              <a:buSzPts val="2000"/>
              <a:buFont typeface="Arial"/>
              <a:buNone/>
            </a:pPr>
            <a:r>
              <a:rPr lang="en-US" sz="1800" b="1" i="0" u="none" strike="noStrike" cap="none" dirty="0">
                <a:solidFill>
                  <a:srgbClr val="0065A2"/>
                </a:solidFill>
                <a:latin typeface="Arial"/>
                <a:ea typeface="Arial"/>
                <a:cs typeface="Arial"/>
                <a:sym typeface="Arial"/>
              </a:rPr>
              <a:t>2.  Essays</a:t>
            </a:r>
            <a:endParaRPr sz="1800" b="0" i="0" u="none" strike="noStrike" cap="none" dirty="0">
              <a:solidFill>
                <a:srgbClr val="000000"/>
              </a:solidFill>
              <a:latin typeface="Arial"/>
              <a:ea typeface="Arial"/>
              <a:cs typeface="Arial"/>
              <a:sym typeface="Arial"/>
            </a:endParaRPr>
          </a:p>
          <a:p>
            <a:pPr marL="639445" marR="0" lvl="2" indent="-273050" algn="l" rtl="0">
              <a:lnSpc>
                <a:spcPct val="100000"/>
              </a:lnSpc>
              <a:spcBef>
                <a:spcPts val="0"/>
              </a:spcBef>
              <a:spcAft>
                <a:spcPts val="0"/>
              </a:spcAft>
              <a:buClr>
                <a:srgbClr val="0065A2"/>
              </a:buClr>
              <a:buSzPts val="2000"/>
              <a:buFont typeface="Arial"/>
              <a:buChar char="•"/>
            </a:pPr>
            <a:r>
              <a:rPr lang="en-US" sz="1800" b="0" u="none" strike="noStrike" cap="none" dirty="0">
                <a:solidFill>
                  <a:srgbClr val="0065A2"/>
                </a:solidFill>
                <a:latin typeface="Arial"/>
                <a:ea typeface="Arial"/>
                <a:cs typeface="Arial"/>
                <a:sym typeface="Arial"/>
              </a:rPr>
              <a:t>Statement of Grant Purpose</a:t>
            </a:r>
            <a:endParaRPr sz="1800" b="0" u="none" strike="noStrike" cap="none" dirty="0">
              <a:solidFill>
                <a:srgbClr val="000000"/>
              </a:solidFill>
              <a:latin typeface="Arial"/>
              <a:ea typeface="Arial"/>
              <a:cs typeface="Arial"/>
              <a:sym typeface="Arial"/>
            </a:endParaRPr>
          </a:p>
          <a:p>
            <a:pPr marL="1200150" marR="0" lvl="2" indent="-285750" algn="l" rtl="0">
              <a:lnSpc>
                <a:spcPct val="100000"/>
              </a:lnSpc>
              <a:spcBef>
                <a:spcPts val="0"/>
              </a:spcBef>
              <a:spcAft>
                <a:spcPts val="0"/>
              </a:spcAft>
              <a:buClr>
                <a:srgbClr val="0065A2"/>
              </a:buClr>
              <a:buSzPts val="2000"/>
              <a:buFont typeface="Arial" panose="020B0604020202020204" pitchFamily="34" charset="0"/>
              <a:buChar char="•"/>
            </a:pPr>
            <a:r>
              <a:rPr lang="en-US" sz="1800" b="0" u="none" strike="noStrike" cap="none" dirty="0">
                <a:solidFill>
                  <a:srgbClr val="0065A2"/>
                </a:solidFill>
                <a:latin typeface="Arial"/>
                <a:ea typeface="Arial"/>
                <a:cs typeface="Arial"/>
                <a:sym typeface="Arial"/>
              </a:rPr>
              <a:t>Research/Study (2 page max)</a:t>
            </a:r>
            <a:endParaRPr sz="1800" b="0" u="none" strike="noStrike" cap="none" dirty="0">
              <a:solidFill>
                <a:srgbClr val="000000"/>
              </a:solidFill>
              <a:latin typeface="Arial"/>
              <a:ea typeface="Arial"/>
              <a:cs typeface="Arial"/>
              <a:sym typeface="Arial"/>
            </a:endParaRPr>
          </a:p>
          <a:p>
            <a:pPr marL="1200150" marR="0" lvl="2" indent="-285750" algn="l" rtl="0">
              <a:lnSpc>
                <a:spcPct val="100000"/>
              </a:lnSpc>
              <a:spcBef>
                <a:spcPts val="0"/>
              </a:spcBef>
              <a:spcAft>
                <a:spcPts val="0"/>
              </a:spcAft>
              <a:buClr>
                <a:srgbClr val="0065A2"/>
              </a:buClr>
              <a:buSzPts val="2000"/>
              <a:buFont typeface="Arial" panose="020B0604020202020204" pitchFamily="34" charset="0"/>
              <a:buChar char="•"/>
            </a:pPr>
            <a:r>
              <a:rPr lang="en-US" sz="1800" b="0" u="none" strike="noStrike" cap="none" dirty="0">
                <a:solidFill>
                  <a:srgbClr val="0065A2"/>
                </a:solidFill>
                <a:latin typeface="Arial"/>
                <a:ea typeface="Arial"/>
                <a:cs typeface="Arial"/>
                <a:sym typeface="Arial"/>
              </a:rPr>
              <a:t>English Teaching Assistantship (1 page max)</a:t>
            </a:r>
            <a:endParaRPr sz="1800" b="0" u="none" strike="noStrike" cap="none" dirty="0">
              <a:solidFill>
                <a:srgbClr val="000000"/>
              </a:solidFill>
              <a:latin typeface="Arial"/>
              <a:ea typeface="Arial"/>
              <a:cs typeface="Arial"/>
              <a:sym typeface="Arial"/>
            </a:endParaRPr>
          </a:p>
          <a:p>
            <a:pPr marL="639445" marR="0" lvl="1" indent="-273050" algn="l" rtl="0">
              <a:lnSpc>
                <a:spcPct val="100000"/>
              </a:lnSpc>
              <a:spcBef>
                <a:spcPts val="0"/>
              </a:spcBef>
              <a:spcAft>
                <a:spcPts val="0"/>
              </a:spcAft>
              <a:buClr>
                <a:srgbClr val="0065A2"/>
              </a:buClr>
              <a:buSzPts val="2000"/>
              <a:buFont typeface="Arial"/>
              <a:buChar char="•"/>
            </a:pPr>
            <a:r>
              <a:rPr lang="en-US" sz="1800" b="0" u="none" strike="noStrike" cap="none" dirty="0">
                <a:solidFill>
                  <a:srgbClr val="0065A2"/>
                </a:solidFill>
                <a:latin typeface="Arial"/>
                <a:ea typeface="Arial"/>
                <a:cs typeface="Arial"/>
                <a:sym typeface="Arial"/>
              </a:rPr>
              <a:t>Personal Statement (1 page max)</a:t>
            </a:r>
            <a:endParaRPr sz="1800" b="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65A2"/>
              </a:buClr>
              <a:buSzPts val="2000"/>
              <a:buFont typeface="Arial"/>
              <a:buNone/>
            </a:pPr>
            <a:r>
              <a:rPr lang="en-US" sz="1800" b="1" i="0" u="none" strike="noStrike" cap="none" dirty="0">
                <a:solidFill>
                  <a:srgbClr val="0065A2"/>
                </a:solidFill>
                <a:latin typeface="Arial"/>
                <a:ea typeface="Arial"/>
                <a:cs typeface="Arial"/>
                <a:sym typeface="Arial"/>
              </a:rPr>
              <a:t>3. Reports / References</a:t>
            </a:r>
            <a:endParaRPr sz="1800" b="0" i="0" u="none" strike="noStrike" cap="none" dirty="0">
              <a:solidFill>
                <a:srgbClr val="000000"/>
              </a:solidFill>
              <a:latin typeface="Arial"/>
              <a:ea typeface="Arial"/>
              <a:cs typeface="Arial"/>
              <a:sym typeface="Arial"/>
            </a:endParaRPr>
          </a:p>
          <a:p>
            <a:pPr marL="639445" marR="0" lvl="1" indent="-273050" algn="l" rtl="0">
              <a:lnSpc>
                <a:spcPct val="100000"/>
              </a:lnSpc>
              <a:spcBef>
                <a:spcPts val="0"/>
              </a:spcBef>
              <a:spcAft>
                <a:spcPts val="0"/>
              </a:spcAft>
              <a:buClr>
                <a:srgbClr val="0065A2"/>
              </a:buClr>
              <a:buSzPts val="2000"/>
              <a:buFont typeface="Arial"/>
              <a:buChar char="•"/>
            </a:pPr>
            <a:r>
              <a:rPr lang="en-US" sz="1800" b="0" i="0" u="none" strike="noStrike" cap="none" dirty="0">
                <a:solidFill>
                  <a:srgbClr val="0065A2"/>
                </a:solidFill>
                <a:latin typeface="Arial"/>
                <a:ea typeface="Arial"/>
                <a:cs typeface="Arial"/>
                <a:sym typeface="Arial"/>
              </a:rPr>
              <a:t>Foreign Language Evaluation</a:t>
            </a:r>
            <a:endParaRPr sz="1800" b="0" i="0" u="none" strike="noStrike" cap="none" dirty="0">
              <a:solidFill>
                <a:srgbClr val="000000"/>
              </a:solidFill>
              <a:latin typeface="Arial"/>
              <a:ea typeface="Arial"/>
              <a:cs typeface="Arial"/>
              <a:sym typeface="Arial"/>
            </a:endParaRPr>
          </a:p>
          <a:p>
            <a:pPr marL="639445" marR="0" lvl="1" indent="-273050" algn="l" rtl="0">
              <a:lnSpc>
                <a:spcPct val="100000"/>
              </a:lnSpc>
              <a:spcBef>
                <a:spcPts val="0"/>
              </a:spcBef>
              <a:spcAft>
                <a:spcPts val="0"/>
              </a:spcAft>
              <a:buClr>
                <a:srgbClr val="0065A2"/>
              </a:buClr>
              <a:buSzPts val="2000"/>
              <a:buFont typeface="Arial"/>
              <a:buChar char="•"/>
            </a:pPr>
            <a:r>
              <a:rPr lang="en-US" sz="1800" b="0" i="0" u="none" strike="noStrike" cap="none" dirty="0">
                <a:solidFill>
                  <a:srgbClr val="0065A2"/>
                </a:solidFill>
                <a:latin typeface="Arial"/>
                <a:ea typeface="Arial"/>
                <a:cs typeface="Arial"/>
                <a:sym typeface="Arial"/>
              </a:rPr>
              <a:t>Three (3) References</a:t>
            </a:r>
            <a:endParaRPr sz="1800" b="0" i="0" u="none" strike="noStrike" cap="none" dirty="0">
              <a:solidFill>
                <a:srgbClr val="000000"/>
              </a:solidFill>
              <a:latin typeface="Arial"/>
              <a:ea typeface="Arial"/>
              <a:cs typeface="Arial"/>
              <a:sym typeface="Arial"/>
            </a:endParaRPr>
          </a:p>
          <a:p>
            <a:pPr marL="639445" marR="0" lvl="1" indent="-273050" algn="l" rtl="0">
              <a:lnSpc>
                <a:spcPct val="100000"/>
              </a:lnSpc>
              <a:spcBef>
                <a:spcPts val="0"/>
              </a:spcBef>
              <a:spcAft>
                <a:spcPts val="0"/>
              </a:spcAft>
              <a:buClr>
                <a:srgbClr val="0065A2"/>
              </a:buClr>
              <a:buSzPts val="2000"/>
              <a:buFont typeface="Arial"/>
              <a:buChar char="•"/>
            </a:pPr>
            <a:r>
              <a:rPr lang="en-US" sz="1800" b="0" i="0" u="none" strike="noStrike" cap="none" dirty="0">
                <a:solidFill>
                  <a:srgbClr val="0065A2"/>
                </a:solidFill>
                <a:latin typeface="Arial"/>
                <a:ea typeface="Arial"/>
                <a:cs typeface="Arial"/>
                <a:sym typeface="Arial"/>
              </a:rPr>
              <a:t>Campus Committee Evaluation </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65A2"/>
              </a:buClr>
              <a:buSzPts val="2000"/>
              <a:buFont typeface="Arial"/>
              <a:buNone/>
            </a:pPr>
            <a:r>
              <a:rPr lang="en-US" sz="1800" b="1" i="0" u="none" strike="noStrike" cap="none" dirty="0">
                <a:solidFill>
                  <a:srgbClr val="0065A2"/>
                </a:solidFill>
                <a:latin typeface="Arial"/>
                <a:ea typeface="Arial"/>
                <a:cs typeface="Arial"/>
                <a:sym typeface="Arial"/>
              </a:rPr>
              <a:t>4. Transcripts</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65A2"/>
              </a:buClr>
              <a:buSzPts val="2000"/>
              <a:buFont typeface="Arial"/>
              <a:buNone/>
            </a:pPr>
            <a:r>
              <a:rPr lang="en-US" sz="1800" b="1" i="0" u="none" strike="noStrike" cap="none" dirty="0">
                <a:solidFill>
                  <a:srgbClr val="0065A2"/>
                </a:solidFill>
                <a:latin typeface="Arial"/>
                <a:ea typeface="Arial"/>
                <a:cs typeface="Arial"/>
                <a:sym typeface="Arial"/>
              </a:rPr>
              <a:t>5. Other</a:t>
            </a:r>
            <a:endParaRPr sz="1800" b="0" i="0" u="none" strike="noStrike" cap="none" dirty="0">
              <a:solidFill>
                <a:srgbClr val="000000"/>
              </a:solidFill>
              <a:latin typeface="Arial"/>
              <a:ea typeface="Arial"/>
              <a:cs typeface="Arial"/>
              <a:sym typeface="Arial"/>
            </a:endParaRPr>
          </a:p>
          <a:p>
            <a:pPr marL="639445" marR="0" lvl="1" indent="-273050" algn="l" rtl="0">
              <a:lnSpc>
                <a:spcPct val="100000"/>
              </a:lnSpc>
              <a:spcBef>
                <a:spcPts val="0"/>
              </a:spcBef>
              <a:spcAft>
                <a:spcPts val="0"/>
              </a:spcAft>
              <a:buClr>
                <a:srgbClr val="0065A2"/>
              </a:buClr>
              <a:buSzPts val="2000"/>
              <a:buFont typeface="Arial"/>
              <a:buChar char="•"/>
            </a:pPr>
            <a:r>
              <a:rPr lang="en-US" sz="1800" i="0" u="none" strike="noStrike" cap="none" dirty="0">
                <a:solidFill>
                  <a:srgbClr val="0065A2"/>
                </a:solidFill>
                <a:latin typeface="Arial"/>
                <a:ea typeface="Arial"/>
                <a:cs typeface="Arial"/>
                <a:sym typeface="Arial"/>
              </a:rPr>
              <a:t>Research/Study: Affiliation Letter(s)</a:t>
            </a:r>
            <a:endParaRPr sz="1800" i="0" u="none" strike="noStrike" cap="none" dirty="0">
              <a:solidFill>
                <a:srgbClr val="000000"/>
              </a:solidFill>
              <a:latin typeface="Arial"/>
              <a:ea typeface="Arial"/>
              <a:cs typeface="Arial"/>
              <a:sym typeface="Arial"/>
            </a:endParaRPr>
          </a:p>
          <a:p>
            <a:pPr marL="639445" marR="0" lvl="1" indent="-273050" algn="l" rtl="0">
              <a:lnSpc>
                <a:spcPct val="100000"/>
              </a:lnSpc>
              <a:spcBef>
                <a:spcPts val="0"/>
              </a:spcBef>
              <a:spcAft>
                <a:spcPts val="0"/>
              </a:spcAft>
              <a:buClr>
                <a:srgbClr val="0065A2"/>
              </a:buClr>
              <a:buSzPts val="2000"/>
              <a:buFont typeface="Arial"/>
              <a:buChar char="•"/>
            </a:pPr>
            <a:r>
              <a:rPr lang="en-US" sz="1800" i="0" u="none" strike="noStrike" cap="none" dirty="0">
                <a:solidFill>
                  <a:srgbClr val="0065A2"/>
                </a:solidFill>
                <a:latin typeface="Arial"/>
                <a:ea typeface="Arial"/>
                <a:cs typeface="Arial"/>
                <a:sym typeface="Arial"/>
              </a:rPr>
              <a:t>Arts: </a:t>
            </a:r>
            <a:r>
              <a:rPr lang="en-US" sz="1800" i="0" u="sng" strike="noStrike" cap="none" dirty="0">
                <a:solidFill>
                  <a:schemeClr val="hlink"/>
                </a:solidFill>
                <a:latin typeface="Arial"/>
                <a:ea typeface="Arial"/>
                <a:cs typeface="Arial"/>
                <a:sym typeface="Arial"/>
                <a:hlinkClick r:id="rId4"/>
              </a:rPr>
              <a:t>Supplementary Materials</a:t>
            </a:r>
            <a:endParaRPr sz="1800" i="0" u="none" strike="noStrike" cap="none" dirty="0">
              <a:solidFill>
                <a:srgbClr val="0065A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5"/>
          <p:cNvSpPr txBox="1"/>
          <p:nvPr/>
        </p:nvSpPr>
        <p:spPr>
          <a:xfrm>
            <a:off x="359921" y="954708"/>
            <a:ext cx="9222425" cy="58477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65A2"/>
              </a:buClr>
              <a:buSzPts val="4000"/>
              <a:buFont typeface="Arial"/>
              <a:buNone/>
            </a:pPr>
            <a:r>
              <a:rPr lang="en-US" sz="4000" b="0" i="0" u="none" strike="noStrike" cap="none" dirty="0">
                <a:solidFill>
                  <a:srgbClr val="0065A2"/>
                </a:solidFill>
                <a:latin typeface="Arial"/>
                <a:ea typeface="Arial"/>
                <a:cs typeface="Arial"/>
                <a:sym typeface="Arial"/>
              </a:rPr>
              <a:t>Factors in Selection</a:t>
            </a:r>
            <a:endParaRPr sz="4000" b="0" i="0" u="none" strike="noStrike" cap="none" dirty="0">
              <a:solidFill>
                <a:srgbClr val="0065A2"/>
              </a:solidFill>
              <a:latin typeface="Arial"/>
              <a:ea typeface="Arial"/>
              <a:cs typeface="Arial"/>
              <a:sym typeface="Arial"/>
            </a:endParaRPr>
          </a:p>
        </p:txBody>
      </p:sp>
      <p:sp>
        <p:nvSpPr>
          <p:cNvPr id="180" name="Google Shape;180;p25"/>
          <p:cNvSpPr txBox="1"/>
          <p:nvPr/>
        </p:nvSpPr>
        <p:spPr>
          <a:xfrm>
            <a:off x="433073" y="1642535"/>
            <a:ext cx="6373388" cy="38113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7500"/>
              </a:lnSpc>
              <a:spcBef>
                <a:spcPts val="0"/>
              </a:spcBef>
              <a:spcAft>
                <a:spcPts val="0"/>
              </a:spcAft>
              <a:buClr>
                <a:srgbClr val="0065A2"/>
              </a:buClr>
              <a:buSzPts val="2000"/>
              <a:buFont typeface="Arial" panose="020B0604020202020204" pitchFamily="34" charset="0"/>
              <a:buChar char="•"/>
            </a:pPr>
            <a:r>
              <a:rPr lang="en-US" sz="1800" b="0" i="0" u="none" strike="noStrike" cap="none" dirty="0">
                <a:solidFill>
                  <a:srgbClr val="0065A2"/>
                </a:solidFill>
                <a:latin typeface="Arial"/>
                <a:ea typeface="Arial"/>
                <a:cs typeface="Arial"/>
                <a:sym typeface="Arial"/>
              </a:rPr>
              <a:t> Quality and feasibility of the proposal</a:t>
            </a:r>
            <a:endParaRPr sz="1200" b="0" i="0" u="none" strike="noStrike" cap="none" dirty="0">
              <a:solidFill>
                <a:srgbClr val="0065A2"/>
              </a:solidFill>
              <a:latin typeface="Arial"/>
              <a:ea typeface="Arial"/>
              <a:cs typeface="Arial"/>
              <a:sym typeface="Arial"/>
            </a:endParaRPr>
          </a:p>
          <a:p>
            <a:pPr marL="285750" marR="0" lvl="0" indent="-285750" algn="l" rtl="0">
              <a:lnSpc>
                <a:spcPct val="107500"/>
              </a:lnSpc>
              <a:spcBef>
                <a:spcPts val="1000"/>
              </a:spcBef>
              <a:spcAft>
                <a:spcPts val="0"/>
              </a:spcAft>
              <a:buClr>
                <a:srgbClr val="0065A2"/>
              </a:buClr>
              <a:buSzPts val="2000"/>
              <a:buFont typeface="Arial" panose="020B0604020202020204" pitchFamily="34" charset="0"/>
              <a:buChar char="•"/>
            </a:pPr>
            <a:r>
              <a:rPr lang="en-US" sz="1800" b="0" i="0" u="none" strike="noStrike" cap="none" dirty="0">
                <a:solidFill>
                  <a:srgbClr val="0065A2"/>
                </a:solidFill>
                <a:latin typeface="Arial"/>
                <a:ea typeface="Arial"/>
                <a:cs typeface="Arial"/>
                <a:sym typeface="Arial"/>
              </a:rPr>
              <a:t> Academic or p</a:t>
            </a:r>
            <a:r>
              <a:rPr lang="en-US" sz="1800" dirty="0">
                <a:solidFill>
                  <a:srgbClr val="0065A2"/>
                </a:solidFill>
              </a:rPr>
              <a:t>ro</a:t>
            </a:r>
            <a:r>
              <a:rPr lang="en-US" sz="1800" b="0" i="0" u="none" strike="noStrike" cap="none" dirty="0">
                <a:solidFill>
                  <a:srgbClr val="0065A2"/>
                </a:solidFill>
                <a:latin typeface="Arial"/>
                <a:ea typeface="Arial"/>
                <a:cs typeface="Arial"/>
                <a:sym typeface="Arial"/>
              </a:rPr>
              <a:t>fessional record</a:t>
            </a:r>
            <a:endParaRPr sz="1200" b="0" i="0" u="none" strike="noStrike" cap="none" dirty="0">
              <a:solidFill>
                <a:srgbClr val="0065A2"/>
              </a:solidFill>
              <a:latin typeface="Arial"/>
              <a:ea typeface="Arial"/>
              <a:cs typeface="Arial"/>
              <a:sym typeface="Arial"/>
            </a:endParaRPr>
          </a:p>
          <a:p>
            <a:pPr marL="285750" marR="0" lvl="0" indent="-285750" algn="l" rtl="0">
              <a:lnSpc>
                <a:spcPct val="107500"/>
              </a:lnSpc>
              <a:spcBef>
                <a:spcPts val="1000"/>
              </a:spcBef>
              <a:spcAft>
                <a:spcPts val="0"/>
              </a:spcAft>
              <a:buClr>
                <a:srgbClr val="0065A2"/>
              </a:buClr>
              <a:buSzPts val="2000"/>
              <a:buFont typeface="Arial" panose="020B0604020202020204" pitchFamily="34" charset="0"/>
              <a:buChar char="•"/>
            </a:pPr>
            <a:r>
              <a:rPr lang="en-US" sz="1800" b="0" i="0" u="none" strike="noStrike" cap="none" dirty="0">
                <a:solidFill>
                  <a:srgbClr val="0065A2"/>
                </a:solidFill>
                <a:latin typeface="Arial"/>
                <a:ea typeface="Arial"/>
                <a:cs typeface="Arial"/>
                <a:sym typeface="Arial"/>
              </a:rPr>
              <a:t> Personal qualifications</a:t>
            </a:r>
            <a:endParaRPr sz="1200" b="0" i="0" u="none" strike="noStrike" cap="none" dirty="0">
              <a:solidFill>
                <a:srgbClr val="0065A2"/>
              </a:solidFill>
              <a:latin typeface="Arial"/>
              <a:ea typeface="Arial"/>
              <a:cs typeface="Arial"/>
              <a:sym typeface="Arial"/>
            </a:endParaRPr>
          </a:p>
          <a:p>
            <a:pPr marL="285750" marR="0" lvl="0" indent="-285750" algn="l" rtl="0">
              <a:lnSpc>
                <a:spcPct val="107500"/>
              </a:lnSpc>
              <a:spcBef>
                <a:spcPts val="1000"/>
              </a:spcBef>
              <a:spcAft>
                <a:spcPts val="0"/>
              </a:spcAft>
              <a:buClr>
                <a:srgbClr val="0065A2"/>
              </a:buClr>
              <a:buSzPts val="2000"/>
              <a:buFont typeface="Arial" panose="020B0604020202020204" pitchFamily="34" charset="0"/>
              <a:buChar char="•"/>
            </a:pPr>
            <a:r>
              <a:rPr lang="en-US" sz="1800" b="0" i="0" u="none" strike="noStrike" cap="none" dirty="0">
                <a:solidFill>
                  <a:srgbClr val="0065A2"/>
                </a:solidFill>
                <a:latin typeface="Arial"/>
                <a:ea typeface="Arial"/>
                <a:cs typeface="Arial"/>
                <a:sym typeface="Arial"/>
              </a:rPr>
              <a:t> Language preparation</a:t>
            </a:r>
            <a:endParaRPr sz="1200" b="0" i="0" u="none" strike="noStrike" cap="none" dirty="0">
              <a:solidFill>
                <a:srgbClr val="0065A2"/>
              </a:solidFill>
              <a:latin typeface="Arial"/>
              <a:ea typeface="Arial"/>
              <a:cs typeface="Arial"/>
              <a:sym typeface="Arial"/>
            </a:endParaRPr>
          </a:p>
          <a:p>
            <a:pPr marL="285750" marR="0" lvl="0" indent="-285750" algn="l" rtl="0">
              <a:lnSpc>
                <a:spcPct val="107500"/>
              </a:lnSpc>
              <a:spcBef>
                <a:spcPts val="1000"/>
              </a:spcBef>
              <a:spcAft>
                <a:spcPts val="0"/>
              </a:spcAft>
              <a:buClr>
                <a:srgbClr val="0065A2"/>
              </a:buClr>
              <a:buSzPts val="2000"/>
              <a:buFont typeface="Arial" panose="020B0604020202020204" pitchFamily="34" charset="0"/>
              <a:buChar char="•"/>
            </a:pPr>
            <a:r>
              <a:rPr lang="en-US" sz="1800" b="0" i="0" u="none" strike="noStrike" cap="none" dirty="0">
                <a:solidFill>
                  <a:srgbClr val="0065A2"/>
                </a:solidFill>
                <a:latin typeface="Arial"/>
                <a:ea typeface="Arial"/>
                <a:cs typeface="Arial"/>
                <a:sym typeface="Arial"/>
              </a:rPr>
              <a:t> Preference factors as established by Foreign Fulbright Scholarship Board </a:t>
            </a:r>
            <a:endParaRPr sz="1800" b="0" i="0" u="none" strike="noStrike" cap="none" dirty="0">
              <a:solidFill>
                <a:srgbClr val="0065A2"/>
              </a:solidFill>
              <a:latin typeface="Arial"/>
              <a:ea typeface="Arial"/>
              <a:cs typeface="Arial"/>
              <a:sym typeface="Arial"/>
            </a:endParaRPr>
          </a:p>
          <a:p>
            <a:pPr marL="285750" marR="0" lvl="0" indent="-285750" algn="l" rtl="0">
              <a:lnSpc>
                <a:spcPct val="107500"/>
              </a:lnSpc>
              <a:spcBef>
                <a:spcPts val="1000"/>
              </a:spcBef>
              <a:spcAft>
                <a:spcPts val="0"/>
              </a:spcAft>
              <a:buClr>
                <a:srgbClr val="0065A2"/>
              </a:buClr>
              <a:buSzPts val="2000"/>
              <a:buFont typeface="Arial" panose="020B0604020202020204" pitchFamily="34" charset="0"/>
              <a:buChar char="•"/>
            </a:pPr>
            <a:r>
              <a:rPr lang="en-US" sz="1800" b="0" i="0" u="none" strike="noStrike" cap="none" dirty="0">
                <a:solidFill>
                  <a:srgbClr val="0065A2"/>
                </a:solidFill>
                <a:latin typeface="Arial"/>
                <a:ea typeface="Arial"/>
                <a:cs typeface="Arial"/>
                <a:sym typeface="Arial"/>
              </a:rPr>
              <a:t> Extent to which the candidate and the project </a:t>
            </a:r>
            <a:br>
              <a:rPr lang="en-US" sz="1800" b="0" i="0" u="none" strike="noStrike" cap="none" dirty="0">
                <a:solidFill>
                  <a:srgbClr val="0065A2"/>
                </a:solidFill>
                <a:latin typeface="Arial"/>
                <a:ea typeface="Arial"/>
                <a:cs typeface="Arial"/>
                <a:sym typeface="Arial"/>
              </a:rPr>
            </a:br>
            <a:r>
              <a:rPr lang="en-US" sz="1800" b="0" i="0" u="none" strike="noStrike" cap="none" dirty="0">
                <a:solidFill>
                  <a:srgbClr val="0065A2"/>
                </a:solidFill>
                <a:latin typeface="Arial"/>
                <a:ea typeface="Arial"/>
                <a:cs typeface="Arial"/>
                <a:sym typeface="Arial"/>
              </a:rPr>
              <a:t>    will help to advance the Fulbright Program goals</a:t>
            </a:r>
            <a:endParaRPr sz="1200" b="0" i="0" u="none" strike="noStrike" cap="none" dirty="0">
              <a:solidFill>
                <a:srgbClr val="0065A2"/>
              </a:solidFill>
              <a:latin typeface="Arial"/>
              <a:ea typeface="Arial"/>
              <a:cs typeface="Arial"/>
              <a:sym typeface="Arial"/>
            </a:endParaRPr>
          </a:p>
          <a:p>
            <a:pPr marL="285750" marR="0" lvl="0" indent="-285750" algn="l" rtl="0">
              <a:lnSpc>
                <a:spcPct val="107500"/>
              </a:lnSpc>
              <a:spcBef>
                <a:spcPts val="1000"/>
              </a:spcBef>
              <a:spcAft>
                <a:spcPts val="0"/>
              </a:spcAft>
              <a:buClr>
                <a:srgbClr val="0065A2"/>
              </a:buClr>
              <a:buSzPts val="2000"/>
              <a:buFont typeface="Arial" panose="020B0604020202020204" pitchFamily="34" charset="0"/>
              <a:buChar char="•"/>
            </a:pPr>
            <a:r>
              <a:rPr lang="en-US" sz="1800" b="0" i="0" u="none" strike="noStrike" cap="none" dirty="0">
                <a:solidFill>
                  <a:srgbClr val="0065A2"/>
                </a:solidFill>
                <a:latin typeface="Arial"/>
                <a:ea typeface="Arial"/>
                <a:cs typeface="Arial"/>
                <a:sym typeface="Arial"/>
              </a:rPr>
              <a:t> Requirements of the program in individual countries</a:t>
            </a:r>
            <a:endParaRPr sz="1200" b="0" i="0" u="none" strike="noStrike" cap="none" dirty="0">
              <a:solidFill>
                <a:srgbClr val="0065A2"/>
              </a:solidFill>
              <a:latin typeface="Arial"/>
              <a:ea typeface="Arial"/>
              <a:cs typeface="Arial"/>
              <a:sym typeface="Arial"/>
            </a:endParaRPr>
          </a:p>
          <a:p>
            <a:pPr marL="285750" marR="0" lvl="0" indent="-285750" algn="l" rtl="0">
              <a:lnSpc>
                <a:spcPct val="107500"/>
              </a:lnSpc>
              <a:spcBef>
                <a:spcPts val="1000"/>
              </a:spcBef>
              <a:spcAft>
                <a:spcPts val="0"/>
              </a:spcAft>
              <a:buClr>
                <a:srgbClr val="0065A2"/>
              </a:buClr>
              <a:buSzPts val="2000"/>
              <a:buFont typeface="Arial" panose="020B0604020202020204" pitchFamily="34" charset="0"/>
              <a:buChar char="•"/>
            </a:pPr>
            <a:r>
              <a:rPr lang="en-US" sz="1800" b="0" i="0" u="none" strike="noStrike" cap="none" dirty="0">
                <a:solidFill>
                  <a:srgbClr val="0065A2"/>
                </a:solidFill>
                <a:latin typeface="Arial"/>
                <a:ea typeface="Arial"/>
                <a:cs typeface="Arial"/>
                <a:sym typeface="Arial"/>
              </a:rPr>
              <a:t> Desirability of achieving diversity</a:t>
            </a:r>
            <a:endParaRPr sz="1200" b="0" i="0" u="none" strike="noStrike" cap="none" dirty="0">
              <a:solidFill>
                <a:srgbClr val="0065A2"/>
              </a:solidFill>
              <a:latin typeface="Arial"/>
              <a:ea typeface="Arial"/>
              <a:cs typeface="Arial"/>
              <a:sym typeface="Arial"/>
            </a:endParaRPr>
          </a:p>
        </p:txBody>
      </p:sp>
      <p:pic>
        <p:nvPicPr>
          <p:cNvPr id="181" name="Google Shape;181;p25" descr="FPO image.jpg"/>
          <p:cNvPicPr preferRelativeResize="0"/>
          <p:nvPr/>
        </p:nvPicPr>
        <p:blipFill rotWithShape="1">
          <a:blip r:embed="rId3">
            <a:alphaModFix/>
          </a:blip>
          <a:srcRect/>
          <a:stretch/>
        </p:blipFill>
        <p:spPr>
          <a:xfrm>
            <a:off x="6733309" y="2021205"/>
            <a:ext cx="5113631" cy="343263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7"/>
          <p:cNvPicPr preferRelativeResize="0"/>
          <p:nvPr/>
        </p:nvPicPr>
        <p:blipFill rotWithShape="1">
          <a:blip r:embed="rId3">
            <a:alphaModFix/>
          </a:blip>
          <a:srcRect/>
          <a:stretch/>
        </p:blipFill>
        <p:spPr>
          <a:xfrm>
            <a:off x="979254" y="3770755"/>
            <a:ext cx="9779000" cy="457200"/>
          </a:xfrm>
          <a:prstGeom prst="rect">
            <a:avLst/>
          </a:prstGeom>
          <a:noFill/>
          <a:ln>
            <a:noFill/>
          </a:ln>
        </p:spPr>
      </p:pic>
      <p:pic>
        <p:nvPicPr>
          <p:cNvPr id="203" name="Google Shape;203;p27"/>
          <p:cNvPicPr preferRelativeResize="0"/>
          <p:nvPr/>
        </p:nvPicPr>
        <p:blipFill rotWithShape="1">
          <a:blip r:embed="rId3">
            <a:alphaModFix/>
          </a:blip>
          <a:srcRect/>
          <a:stretch/>
        </p:blipFill>
        <p:spPr>
          <a:xfrm>
            <a:off x="979254" y="3140359"/>
            <a:ext cx="9779000" cy="457200"/>
          </a:xfrm>
          <a:prstGeom prst="rect">
            <a:avLst/>
          </a:prstGeom>
          <a:noFill/>
          <a:ln>
            <a:noFill/>
          </a:ln>
        </p:spPr>
      </p:pic>
      <p:pic>
        <p:nvPicPr>
          <p:cNvPr id="204" name="Google Shape;204;p27"/>
          <p:cNvPicPr preferRelativeResize="0"/>
          <p:nvPr/>
        </p:nvPicPr>
        <p:blipFill rotWithShape="1">
          <a:blip r:embed="rId3">
            <a:alphaModFix/>
          </a:blip>
          <a:srcRect/>
          <a:stretch/>
        </p:blipFill>
        <p:spPr>
          <a:xfrm>
            <a:off x="979254" y="5025562"/>
            <a:ext cx="9779000" cy="457200"/>
          </a:xfrm>
          <a:prstGeom prst="rect">
            <a:avLst/>
          </a:prstGeom>
          <a:noFill/>
          <a:ln>
            <a:noFill/>
          </a:ln>
        </p:spPr>
      </p:pic>
      <p:pic>
        <p:nvPicPr>
          <p:cNvPr id="205" name="Google Shape;205;p27"/>
          <p:cNvPicPr preferRelativeResize="0"/>
          <p:nvPr/>
        </p:nvPicPr>
        <p:blipFill rotWithShape="1">
          <a:blip r:embed="rId3">
            <a:alphaModFix/>
          </a:blip>
          <a:srcRect/>
          <a:stretch/>
        </p:blipFill>
        <p:spPr>
          <a:xfrm>
            <a:off x="979254" y="4395166"/>
            <a:ext cx="9779000" cy="457200"/>
          </a:xfrm>
          <a:prstGeom prst="rect">
            <a:avLst/>
          </a:prstGeom>
          <a:noFill/>
          <a:ln>
            <a:noFill/>
          </a:ln>
        </p:spPr>
      </p:pic>
      <p:pic>
        <p:nvPicPr>
          <p:cNvPr id="206" name="Google Shape;206;p27"/>
          <p:cNvPicPr preferRelativeResize="0"/>
          <p:nvPr/>
        </p:nvPicPr>
        <p:blipFill rotWithShape="1">
          <a:blip r:embed="rId3">
            <a:alphaModFix/>
          </a:blip>
          <a:srcRect/>
          <a:stretch/>
        </p:blipFill>
        <p:spPr>
          <a:xfrm>
            <a:off x="979254" y="2500341"/>
            <a:ext cx="9779000" cy="457200"/>
          </a:xfrm>
          <a:prstGeom prst="rect">
            <a:avLst/>
          </a:prstGeom>
          <a:noFill/>
          <a:ln>
            <a:noFill/>
          </a:ln>
        </p:spPr>
      </p:pic>
      <p:pic>
        <p:nvPicPr>
          <p:cNvPr id="207" name="Google Shape;207;p27"/>
          <p:cNvPicPr preferRelativeResize="0"/>
          <p:nvPr/>
        </p:nvPicPr>
        <p:blipFill rotWithShape="1">
          <a:blip r:embed="rId3">
            <a:alphaModFix/>
          </a:blip>
          <a:srcRect/>
          <a:stretch/>
        </p:blipFill>
        <p:spPr>
          <a:xfrm>
            <a:off x="979254" y="1869945"/>
            <a:ext cx="9779000" cy="457200"/>
          </a:xfrm>
          <a:prstGeom prst="rect">
            <a:avLst/>
          </a:prstGeom>
          <a:noFill/>
          <a:ln>
            <a:noFill/>
          </a:ln>
        </p:spPr>
      </p:pic>
      <p:sp>
        <p:nvSpPr>
          <p:cNvPr id="208" name="Google Shape;208;p27"/>
          <p:cNvSpPr txBox="1"/>
          <p:nvPr/>
        </p:nvSpPr>
        <p:spPr>
          <a:xfrm>
            <a:off x="979254" y="1927678"/>
            <a:ext cx="2099413" cy="21698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4397A"/>
              </a:buClr>
              <a:buSzPts val="900"/>
              <a:buFont typeface="Arial"/>
              <a:buNone/>
            </a:pPr>
            <a:r>
              <a:rPr lang="en-US" sz="900" b="1" i="0" u="none" strike="noStrike" cap="none">
                <a:solidFill>
                  <a:srgbClr val="04397A"/>
                </a:solidFill>
                <a:latin typeface="Arial"/>
                <a:ea typeface="Arial"/>
                <a:cs typeface="Arial"/>
                <a:sym typeface="Arial"/>
              </a:rPr>
              <a:t>APRIL–SEPTEMBER</a:t>
            </a:r>
            <a:endParaRPr sz="900" b="1" i="0" u="none" strike="noStrike" cap="none">
              <a:solidFill>
                <a:srgbClr val="04397A"/>
              </a:solidFill>
              <a:latin typeface="Arial"/>
              <a:ea typeface="Arial"/>
              <a:cs typeface="Arial"/>
              <a:sym typeface="Arial"/>
            </a:endParaRPr>
          </a:p>
        </p:txBody>
      </p:sp>
      <p:sp>
        <p:nvSpPr>
          <p:cNvPr id="209" name="Google Shape;209;p27"/>
          <p:cNvSpPr/>
          <p:nvPr/>
        </p:nvSpPr>
        <p:spPr>
          <a:xfrm>
            <a:off x="3482741" y="1967625"/>
            <a:ext cx="7042450" cy="2975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Design Project and Prepare Application</a:t>
            </a:r>
            <a:endParaRPr sz="1600" b="0" i="0" u="none" strike="noStrike" cap="none">
              <a:solidFill>
                <a:schemeClr val="lt1"/>
              </a:solidFill>
              <a:latin typeface="Arial"/>
              <a:ea typeface="Arial"/>
              <a:cs typeface="Arial"/>
              <a:sym typeface="Arial"/>
            </a:endParaRPr>
          </a:p>
        </p:txBody>
      </p:sp>
      <p:sp>
        <p:nvSpPr>
          <p:cNvPr id="210" name="Google Shape;210;p27"/>
          <p:cNvSpPr txBox="1"/>
          <p:nvPr/>
        </p:nvSpPr>
        <p:spPr>
          <a:xfrm>
            <a:off x="979254" y="2558074"/>
            <a:ext cx="2099413" cy="21698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4397A"/>
              </a:buClr>
              <a:buSzPts val="900"/>
              <a:buFont typeface="Arial"/>
              <a:buNone/>
            </a:pPr>
            <a:r>
              <a:rPr lang="en-US" sz="900" b="1" i="0" u="none" strike="noStrike" cap="none" dirty="0">
                <a:solidFill>
                  <a:srgbClr val="04397A"/>
                </a:solidFill>
                <a:latin typeface="Arial"/>
                <a:ea typeface="Arial"/>
                <a:cs typeface="Arial"/>
                <a:sym typeface="Arial"/>
              </a:rPr>
              <a:t>SEPTMEBER</a:t>
            </a:r>
            <a:endParaRPr sz="900" b="1" i="0" u="none" strike="noStrike" cap="none" dirty="0">
              <a:solidFill>
                <a:srgbClr val="04397A"/>
              </a:solidFill>
              <a:latin typeface="Arial"/>
              <a:ea typeface="Arial"/>
              <a:cs typeface="Arial"/>
              <a:sym typeface="Arial"/>
            </a:endParaRPr>
          </a:p>
        </p:txBody>
      </p:sp>
      <p:sp>
        <p:nvSpPr>
          <p:cNvPr id="211" name="Google Shape;211;p27"/>
          <p:cNvSpPr/>
          <p:nvPr/>
        </p:nvSpPr>
        <p:spPr>
          <a:xfrm>
            <a:off x="3482741" y="2598021"/>
            <a:ext cx="7042450" cy="2975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Campus deadline-August 26/ Campus </a:t>
            </a:r>
            <a:r>
              <a:rPr lang="en-US" sz="1600" dirty="0">
                <a:solidFill>
                  <a:schemeClr val="lt1"/>
                </a:solidFill>
              </a:rPr>
              <a:t>Interview </a:t>
            </a:r>
            <a:r>
              <a:rPr lang="en-US" sz="1600" b="0" i="0" u="none" strike="noStrike" cap="none" dirty="0">
                <a:solidFill>
                  <a:schemeClr val="lt1"/>
                </a:solidFill>
                <a:latin typeface="Arial"/>
                <a:ea typeface="Arial"/>
                <a:cs typeface="Arial"/>
                <a:sym typeface="Arial"/>
              </a:rPr>
              <a:t>Septembe</a:t>
            </a:r>
            <a:r>
              <a:rPr lang="en-US" sz="1600" dirty="0">
                <a:solidFill>
                  <a:schemeClr val="lt1"/>
                </a:solidFill>
              </a:rPr>
              <a:t>r 13-18</a:t>
            </a:r>
            <a:r>
              <a:rPr lang="en-US" sz="1600" b="0" i="0" u="none" strike="noStrike" cap="none" dirty="0">
                <a:solidFill>
                  <a:schemeClr val="lt1"/>
                </a:solidFill>
                <a:latin typeface="Arial"/>
                <a:ea typeface="Arial"/>
                <a:cs typeface="Arial"/>
                <a:sym typeface="Arial"/>
              </a:rPr>
              <a:t> </a:t>
            </a:r>
            <a:endParaRPr sz="1600" b="0" i="0" u="none" strike="noStrike" cap="none" dirty="0">
              <a:solidFill>
                <a:schemeClr val="lt1"/>
              </a:solidFill>
              <a:latin typeface="Arial"/>
              <a:ea typeface="Arial"/>
              <a:cs typeface="Arial"/>
              <a:sym typeface="Arial"/>
            </a:endParaRPr>
          </a:p>
        </p:txBody>
      </p:sp>
      <p:sp>
        <p:nvSpPr>
          <p:cNvPr id="212" name="Google Shape;212;p27"/>
          <p:cNvSpPr txBox="1"/>
          <p:nvPr/>
        </p:nvSpPr>
        <p:spPr>
          <a:xfrm>
            <a:off x="979254" y="3198092"/>
            <a:ext cx="2099413" cy="21698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900"/>
              <a:buFont typeface="Arial"/>
              <a:buNone/>
            </a:pPr>
            <a:r>
              <a:rPr lang="en-US" sz="900" b="1" i="0" u="none" strike="noStrike" cap="none" dirty="0">
                <a:solidFill>
                  <a:srgbClr val="FF0000"/>
                </a:solidFill>
                <a:latin typeface="Arial"/>
                <a:ea typeface="Arial"/>
                <a:cs typeface="Arial"/>
                <a:sym typeface="Arial"/>
              </a:rPr>
              <a:t>OCTOBER 12  2021</a:t>
            </a:r>
            <a:endParaRPr sz="900" b="1" i="0" u="none" strike="noStrike" cap="none" dirty="0">
              <a:solidFill>
                <a:srgbClr val="FF0000"/>
              </a:solidFill>
              <a:latin typeface="Arial"/>
              <a:ea typeface="Arial"/>
              <a:cs typeface="Arial"/>
              <a:sym typeface="Arial"/>
            </a:endParaRPr>
          </a:p>
        </p:txBody>
      </p:sp>
      <p:sp>
        <p:nvSpPr>
          <p:cNvPr id="213" name="Google Shape;213;p27"/>
          <p:cNvSpPr/>
          <p:nvPr/>
        </p:nvSpPr>
        <p:spPr>
          <a:xfrm>
            <a:off x="3482741" y="3238039"/>
            <a:ext cx="7042450" cy="2975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National Application Deadline, due by 5:00 p.m. ET</a:t>
            </a:r>
            <a:endParaRPr sz="1400" b="0" i="0" u="none" strike="noStrike" cap="none">
              <a:solidFill>
                <a:srgbClr val="000000"/>
              </a:solidFill>
              <a:latin typeface="Arial"/>
              <a:ea typeface="Arial"/>
              <a:cs typeface="Arial"/>
              <a:sym typeface="Arial"/>
            </a:endParaRPr>
          </a:p>
        </p:txBody>
      </p:sp>
      <p:sp>
        <p:nvSpPr>
          <p:cNvPr id="214" name="Google Shape;214;p27"/>
          <p:cNvSpPr txBox="1"/>
          <p:nvPr/>
        </p:nvSpPr>
        <p:spPr>
          <a:xfrm>
            <a:off x="979254" y="4452898"/>
            <a:ext cx="2099413" cy="21698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4397A"/>
              </a:buClr>
              <a:buSzPts val="900"/>
              <a:buFont typeface="Arial"/>
              <a:buNone/>
            </a:pPr>
            <a:r>
              <a:rPr lang="en-US" sz="900" b="1" i="0" u="none" strike="noStrike" cap="none">
                <a:solidFill>
                  <a:srgbClr val="04397A"/>
                </a:solidFill>
                <a:latin typeface="Arial"/>
                <a:ea typeface="Arial"/>
                <a:cs typeface="Arial"/>
                <a:sym typeface="Arial"/>
              </a:rPr>
              <a:t>JANUARY–MAY</a:t>
            </a:r>
            <a:endParaRPr sz="900" b="1" i="0" u="none" strike="noStrike" cap="none">
              <a:solidFill>
                <a:srgbClr val="04397A"/>
              </a:solidFill>
              <a:latin typeface="Arial"/>
              <a:ea typeface="Arial"/>
              <a:cs typeface="Arial"/>
              <a:sym typeface="Arial"/>
            </a:endParaRPr>
          </a:p>
        </p:txBody>
      </p:sp>
      <p:sp>
        <p:nvSpPr>
          <p:cNvPr id="215" name="Google Shape;215;p27"/>
          <p:cNvSpPr/>
          <p:nvPr/>
        </p:nvSpPr>
        <p:spPr>
          <a:xfrm>
            <a:off x="3482741" y="4492845"/>
            <a:ext cx="7042450" cy="29873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Host Country Review: Fulbright Commissions and/or U.S. Embassy </a:t>
            </a:r>
            <a:endParaRPr sz="1600" b="0" i="0" u="none" strike="noStrike" cap="none">
              <a:solidFill>
                <a:schemeClr val="lt1"/>
              </a:solidFill>
              <a:latin typeface="Arial"/>
              <a:ea typeface="Arial"/>
              <a:cs typeface="Arial"/>
              <a:sym typeface="Arial"/>
            </a:endParaRPr>
          </a:p>
        </p:txBody>
      </p:sp>
      <p:sp>
        <p:nvSpPr>
          <p:cNvPr id="216" name="Google Shape;216;p27"/>
          <p:cNvSpPr txBox="1"/>
          <p:nvPr/>
        </p:nvSpPr>
        <p:spPr>
          <a:xfrm>
            <a:off x="979254" y="5083294"/>
            <a:ext cx="2099413" cy="21698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4397A"/>
              </a:buClr>
              <a:buSzPts val="900"/>
              <a:buFont typeface="Arial"/>
              <a:buNone/>
            </a:pPr>
            <a:r>
              <a:rPr lang="en-US" sz="900" b="1" i="0" u="none" strike="noStrike" cap="none">
                <a:solidFill>
                  <a:srgbClr val="04397A"/>
                </a:solidFill>
                <a:latin typeface="Arial"/>
                <a:ea typeface="Arial"/>
                <a:cs typeface="Arial"/>
                <a:sym typeface="Arial"/>
              </a:rPr>
              <a:t>MARCH–JUNE</a:t>
            </a:r>
            <a:endParaRPr sz="900" b="1" i="0" u="none" strike="noStrike" cap="none">
              <a:solidFill>
                <a:srgbClr val="04397A"/>
              </a:solidFill>
              <a:latin typeface="Arial"/>
              <a:ea typeface="Arial"/>
              <a:cs typeface="Arial"/>
              <a:sym typeface="Arial"/>
            </a:endParaRPr>
          </a:p>
        </p:txBody>
      </p:sp>
      <p:sp>
        <p:nvSpPr>
          <p:cNvPr id="217" name="Google Shape;217;p27"/>
          <p:cNvSpPr/>
          <p:nvPr/>
        </p:nvSpPr>
        <p:spPr>
          <a:xfrm>
            <a:off x="3482741" y="5123241"/>
            <a:ext cx="7042450" cy="2975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Final Selection and Notification: Fulbright Foreign Scholarship Board </a:t>
            </a:r>
            <a:endParaRPr sz="1400" b="0" i="0" u="none" strike="noStrike" cap="none">
              <a:solidFill>
                <a:srgbClr val="000000"/>
              </a:solidFill>
              <a:latin typeface="Arial"/>
              <a:ea typeface="Arial"/>
              <a:cs typeface="Arial"/>
              <a:sym typeface="Arial"/>
            </a:endParaRPr>
          </a:p>
        </p:txBody>
      </p:sp>
      <p:sp>
        <p:nvSpPr>
          <p:cNvPr id="218" name="Google Shape;218;p27"/>
          <p:cNvSpPr txBox="1"/>
          <p:nvPr/>
        </p:nvSpPr>
        <p:spPr>
          <a:xfrm>
            <a:off x="450481" y="1028894"/>
            <a:ext cx="7005664" cy="58477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65A2"/>
              </a:buClr>
              <a:buSzPts val="4000"/>
              <a:buFont typeface="Arial"/>
              <a:buNone/>
            </a:pPr>
            <a:r>
              <a:rPr lang="en-US" sz="4000" b="0" i="0" u="none" strike="noStrike" cap="none" dirty="0">
                <a:solidFill>
                  <a:srgbClr val="0065A2"/>
                </a:solidFill>
                <a:latin typeface="Arial"/>
                <a:ea typeface="Arial"/>
                <a:cs typeface="Arial"/>
                <a:sym typeface="Arial"/>
              </a:rPr>
              <a:t>Application Timeline</a:t>
            </a:r>
            <a:endParaRPr sz="4000" b="0" i="0" u="none" strike="noStrike" cap="none" dirty="0">
              <a:solidFill>
                <a:srgbClr val="0065A2"/>
              </a:solidFill>
              <a:latin typeface="Arial"/>
              <a:ea typeface="Arial"/>
              <a:cs typeface="Arial"/>
              <a:sym typeface="Arial"/>
            </a:endParaRPr>
          </a:p>
        </p:txBody>
      </p:sp>
      <p:sp>
        <p:nvSpPr>
          <p:cNvPr id="219" name="Google Shape;219;p27"/>
          <p:cNvSpPr txBox="1"/>
          <p:nvPr/>
        </p:nvSpPr>
        <p:spPr>
          <a:xfrm>
            <a:off x="979254" y="3822502"/>
            <a:ext cx="2099413" cy="21698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4397A"/>
              </a:buClr>
              <a:buSzPts val="900"/>
              <a:buFont typeface="Arial"/>
              <a:buNone/>
            </a:pPr>
            <a:r>
              <a:rPr lang="en-US" sz="900" b="1" i="0" u="none" strike="noStrike" cap="none">
                <a:solidFill>
                  <a:srgbClr val="04397A"/>
                </a:solidFill>
                <a:latin typeface="Arial"/>
                <a:ea typeface="Arial"/>
                <a:cs typeface="Arial"/>
                <a:sym typeface="Arial"/>
              </a:rPr>
              <a:t>NOVEMBER–DECEMBER</a:t>
            </a:r>
            <a:endParaRPr sz="900" b="1" i="0" u="none" strike="noStrike" cap="none">
              <a:solidFill>
                <a:srgbClr val="04397A"/>
              </a:solidFill>
              <a:latin typeface="Arial"/>
              <a:ea typeface="Arial"/>
              <a:cs typeface="Arial"/>
              <a:sym typeface="Arial"/>
            </a:endParaRPr>
          </a:p>
        </p:txBody>
      </p:sp>
      <p:sp>
        <p:nvSpPr>
          <p:cNvPr id="220" name="Google Shape;220;p27"/>
          <p:cNvSpPr/>
          <p:nvPr/>
        </p:nvSpPr>
        <p:spPr>
          <a:xfrm>
            <a:off x="3482741" y="3862449"/>
            <a:ext cx="7042450" cy="2975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U.S. Review: National Screening Committees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45E4C4-8BA0-604E-BB47-A014BF59A979}"/>
              </a:ext>
            </a:extLst>
          </p:cNvPr>
          <p:cNvSpPr txBox="1"/>
          <p:nvPr/>
        </p:nvSpPr>
        <p:spPr>
          <a:xfrm>
            <a:off x="636997" y="1690062"/>
            <a:ext cx="8002811" cy="4124206"/>
          </a:xfrm>
          <a:prstGeom prst="rect">
            <a:avLst/>
          </a:prstGeom>
          <a:noFill/>
          <a:ln>
            <a:noFill/>
          </a:ln>
        </p:spPr>
        <p:txBody>
          <a:bodyPr wrap="square" rtlCol="0">
            <a:spAutoFit/>
          </a:bodyPr>
          <a:lstStyle/>
          <a:p>
            <a:pPr marL="457200" indent="-457200">
              <a:buClr>
                <a:srgbClr val="0065A2"/>
              </a:buClr>
              <a:buFont typeface="Arial" panose="020B0604020202020204" pitchFamily="34" charset="0"/>
              <a:buChar char="•"/>
            </a:pPr>
            <a:r>
              <a:rPr lang="en-US" sz="2400" dirty="0">
                <a:solidFill>
                  <a:srgbClr val="0065A2"/>
                </a:solidFill>
              </a:rPr>
              <a:t>JET Program</a:t>
            </a:r>
          </a:p>
          <a:p>
            <a:pPr marL="457200" indent="-457200">
              <a:buClr>
                <a:srgbClr val="0065A2"/>
              </a:buClr>
              <a:buFont typeface="Arial" panose="020B0604020202020204" pitchFamily="34" charset="0"/>
              <a:buChar char="•"/>
            </a:pPr>
            <a:r>
              <a:rPr lang="en-US" sz="2400" dirty="0">
                <a:solidFill>
                  <a:srgbClr val="0065A2"/>
                </a:solidFill>
              </a:rPr>
              <a:t>Peace Corps</a:t>
            </a:r>
          </a:p>
          <a:p>
            <a:pPr marL="457200" indent="-457200">
              <a:buClr>
                <a:srgbClr val="0065A2"/>
              </a:buClr>
              <a:buFont typeface="Arial" panose="020B0604020202020204" pitchFamily="34" charset="0"/>
              <a:buChar char="•"/>
            </a:pPr>
            <a:r>
              <a:rPr lang="en-US" sz="2400" dirty="0">
                <a:solidFill>
                  <a:srgbClr val="0065A2"/>
                </a:solidFill>
              </a:rPr>
              <a:t>Critical Language Scholarships (CLS)</a:t>
            </a:r>
          </a:p>
          <a:p>
            <a:pPr marL="457200" indent="-457200">
              <a:buClr>
                <a:srgbClr val="0065A2"/>
              </a:buClr>
              <a:buFont typeface="Arial" panose="020B0604020202020204" pitchFamily="34" charset="0"/>
              <a:buChar char="•"/>
            </a:pPr>
            <a:r>
              <a:rPr lang="en-US" sz="2400" dirty="0">
                <a:solidFill>
                  <a:srgbClr val="0065A2"/>
                </a:solidFill>
              </a:rPr>
              <a:t>English Teaching in other countries </a:t>
            </a:r>
          </a:p>
          <a:p>
            <a:pPr marL="457200" indent="-457200">
              <a:buClr>
                <a:srgbClr val="0065A2"/>
              </a:buClr>
              <a:buFont typeface="Arial" panose="020B0604020202020204" pitchFamily="34" charset="0"/>
              <a:buChar char="•"/>
            </a:pPr>
            <a:r>
              <a:rPr lang="en-US" sz="2400" dirty="0">
                <a:solidFill>
                  <a:srgbClr val="0065A2"/>
                </a:solidFill>
              </a:rPr>
              <a:t>NSF Graduate Fellowship for STEM majors</a:t>
            </a:r>
          </a:p>
          <a:p>
            <a:pPr marL="457200" indent="-457200">
              <a:buClr>
                <a:srgbClr val="0065A2"/>
              </a:buClr>
              <a:buFont typeface="Arial" panose="020B0604020202020204" pitchFamily="34" charset="0"/>
              <a:buChar char="•"/>
            </a:pPr>
            <a:r>
              <a:rPr lang="en-US" sz="2400" dirty="0">
                <a:solidFill>
                  <a:srgbClr val="0065A2"/>
                </a:solidFill>
              </a:rPr>
              <a:t>UK Fellowships like Gates-Cambridge, Rhodes, etc.</a:t>
            </a:r>
          </a:p>
          <a:p>
            <a:pPr marL="457200" indent="-457200">
              <a:buClr>
                <a:srgbClr val="0065A2"/>
              </a:buClr>
              <a:buFont typeface="Arial" panose="020B0604020202020204" pitchFamily="34" charset="0"/>
              <a:buChar char="•"/>
            </a:pPr>
            <a:endParaRPr lang="en-US" sz="2400" dirty="0">
              <a:solidFill>
                <a:srgbClr val="0065A2"/>
              </a:solidFill>
            </a:endParaRPr>
          </a:p>
          <a:p>
            <a:pPr>
              <a:buClr>
                <a:srgbClr val="0065A2"/>
              </a:buClr>
            </a:pPr>
            <a:endParaRPr lang="en-US" sz="2400" dirty="0">
              <a:solidFill>
                <a:srgbClr val="0065A2"/>
              </a:solidFill>
            </a:endParaRPr>
          </a:p>
          <a:p>
            <a:pPr>
              <a:buClr>
                <a:srgbClr val="0065A2"/>
              </a:buClr>
            </a:pPr>
            <a:r>
              <a:rPr lang="en-US" sz="2400" dirty="0">
                <a:solidFill>
                  <a:srgbClr val="0065A2"/>
                </a:solidFill>
              </a:rPr>
              <a:t>For more information about Fulbright or other Scholarship opportunities, visit </a:t>
            </a:r>
            <a:r>
              <a:rPr lang="en-US" sz="2400" dirty="0">
                <a:solidFill>
                  <a:srgbClr val="0065A2"/>
                </a:solidFill>
                <a:hlinkClick r:id="rId2"/>
              </a:rPr>
              <a:t>www.mtsu.edu/honors/ufo</a:t>
            </a:r>
            <a:endParaRPr lang="en-US" sz="2400" dirty="0">
              <a:solidFill>
                <a:srgbClr val="0065A2"/>
              </a:solidFill>
            </a:endParaRPr>
          </a:p>
          <a:p>
            <a:endParaRPr lang="en-US" sz="1100" dirty="0">
              <a:solidFill>
                <a:srgbClr val="0065A2"/>
              </a:solidFill>
            </a:endParaRPr>
          </a:p>
          <a:p>
            <a:pPr marL="171450" indent="-171450">
              <a:buFont typeface="Arial" panose="020B0604020202020204" pitchFamily="34" charset="0"/>
              <a:buChar char="•"/>
            </a:pPr>
            <a:endParaRPr lang="en-US" sz="1100" dirty="0">
              <a:solidFill>
                <a:srgbClr val="0065A2"/>
              </a:solidFill>
            </a:endParaRPr>
          </a:p>
        </p:txBody>
      </p:sp>
      <p:sp>
        <p:nvSpPr>
          <p:cNvPr id="6" name="Google Shape;218;p27">
            <a:extLst>
              <a:ext uri="{FF2B5EF4-FFF2-40B4-BE49-F238E27FC236}">
                <a16:creationId xmlns:a16="http://schemas.microsoft.com/office/drawing/2014/main" id="{99CA05FD-E306-EF41-A37B-3F6FB29DCA6B}"/>
              </a:ext>
            </a:extLst>
          </p:cNvPr>
          <p:cNvSpPr txBox="1"/>
          <p:nvPr/>
        </p:nvSpPr>
        <p:spPr>
          <a:xfrm>
            <a:off x="450481" y="955742"/>
            <a:ext cx="7005664" cy="58477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65A2"/>
              </a:buClr>
              <a:buSzPts val="4000"/>
              <a:buFont typeface="Arial"/>
              <a:buNone/>
            </a:pPr>
            <a:r>
              <a:rPr lang="en-US" sz="4000" dirty="0">
                <a:solidFill>
                  <a:srgbClr val="0065A2"/>
                </a:solidFill>
              </a:rPr>
              <a:t>Options Aside from Fulbright</a:t>
            </a:r>
            <a:endParaRPr sz="4000" b="0" i="0" u="none" strike="noStrike" cap="none" dirty="0">
              <a:solidFill>
                <a:srgbClr val="0065A2"/>
              </a:solidFill>
              <a:latin typeface="Arial"/>
              <a:ea typeface="Arial"/>
              <a:cs typeface="Arial"/>
              <a:sym typeface="Arial"/>
            </a:endParaRPr>
          </a:p>
        </p:txBody>
      </p:sp>
      <p:pic>
        <p:nvPicPr>
          <p:cNvPr id="2050" name="Picture 2" descr="Japan Exchange and Teaching (JET) Program | Consulate-General of Japan in  Miami">
            <a:extLst>
              <a:ext uri="{FF2B5EF4-FFF2-40B4-BE49-F238E27FC236}">
                <a16:creationId xmlns:a16="http://schemas.microsoft.com/office/drawing/2014/main" id="{9CC74757-470B-374B-AA69-6BB19FB3B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0232" y="1076135"/>
            <a:ext cx="1891032" cy="11219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ace Corps - Santa Clara University">
            <a:extLst>
              <a:ext uri="{FF2B5EF4-FFF2-40B4-BE49-F238E27FC236}">
                <a16:creationId xmlns:a16="http://schemas.microsoft.com/office/drawing/2014/main" id="{F0F2EE00-4D4A-A746-9233-A70A8D14CF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4363" y="955742"/>
            <a:ext cx="1310640" cy="13106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ritical Language Scholarship (CLS) | Academic Honors and Fellowships | USC">
            <a:extLst>
              <a:ext uri="{FF2B5EF4-FFF2-40B4-BE49-F238E27FC236}">
                <a16:creationId xmlns:a16="http://schemas.microsoft.com/office/drawing/2014/main" id="{78C20506-4C7C-BF4E-824F-6187098969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2964" y="2347987"/>
            <a:ext cx="2069593" cy="9636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ational Science Foundation Graduate Research Fellowship Program (NSF GRFP)  | Undergraduate Research &amp; Fellowships">
            <a:extLst>
              <a:ext uri="{FF2B5EF4-FFF2-40B4-BE49-F238E27FC236}">
                <a16:creationId xmlns:a16="http://schemas.microsoft.com/office/drawing/2014/main" id="{2B0C5790-B012-F045-A302-417B27A775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9808" y="3461524"/>
            <a:ext cx="1891055" cy="7940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hodes Scholarships | Academic Honors and Fellowships | USC">
            <a:extLst>
              <a:ext uri="{FF2B5EF4-FFF2-40B4-BE49-F238E27FC236}">
                <a16:creationId xmlns:a16="http://schemas.microsoft.com/office/drawing/2014/main" id="{85AF2A45-A491-8946-A4A4-C622C43B7D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6654" y="4405553"/>
            <a:ext cx="2428282" cy="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737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6"/>
          <p:cNvSpPr/>
          <p:nvPr/>
        </p:nvSpPr>
        <p:spPr>
          <a:xfrm>
            <a:off x="1174979" y="1476592"/>
            <a:ext cx="9321600" cy="43290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2000" b="1" i="0" u="none" strike="noStrike" cap="none" dirty="0">
                <a:solidFill>
                  <a:srgbClr val="0065A2"/>
                </a:solidFill>
                <a:latin typeface="Arial"/>
                <a:ea typeface="Arial"/>
                <a:cs typeface="Arial"/>
                <a:sym typeface="Arial"/>
              </a:rPr>
              <a:t>Learn more by using their resources</a:t>
            </a:r>
            <a:endParaRPr sz="2000" b="1" i="0" u="none" strike="noStrike" cap="none" dirty="0">
              <a:solidFill>
                <a:srgbClr val="0065A2"/>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dirty="0">
              <a:solidFill>
                <a:srgbClr val="0065A2"/>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2000" b="0" i="0" u="none" strike="noStrike" cap="none" dirty="0">
                <a:solidFill>
                  <a:srgbClr val="0065A2"/>
                </a:solidFill>
                <a:latin typeface="Arial"/>
                <a:ea typeface="Arial"/>
                <a:cs typeface="Arial"/>
                <a:sym typeface="Arial"/>
              </a:rPr>
              <a:t> </a:t>
            </a:r>
            <a:endParaRPr sz="2000" b="0" i="0" u="none" strike="noStrike" cap="none" dirty="0">
              <a:solidFill>
                <a:srgbClr val="0065A2"/>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000" b="1" i="0" u="none" strike="noStrike" cap="none" dirty="0">
              <a:solidFill>
                <a:srgbClr val="0065A2"/>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2000" b="1" i="0" u="none" strike="noStrike" cap="none" dirty="0">
                <a:solidFill>
                  <a:srgbClr val="0065A2"/>
                </a:solidFill>
                <a:latin typeface="Arial"/>
                <a:ea typeface="Arial"/>
                <a:cs typeface="Arial"/>
                <a:sym typeface="Arial"/>
              </a:rPr>
              <a:t>Read the Fulbright website and use their search engine.</a:t>
            </a:r>
            <a:endParaRPr lang="en-US" sz="2000" b="0" i="0" u="none" strike="noStrike" cap="none" dirty="0">
              <a:solidFill>
                <a:srgbClr val="0065A2"/>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2000" b="0" i="0" u="none" strike="noStrike" cap="none" dirty="0">
                <a:solidFill>
                  <a:srgbClr val="0065A2"/>
                </a:solidFill>
                <a:latin typeface="Arial"/>
                <a:ea typeface="Arial"/>
                <a:cs typeface="Arial"/>
                <a:sym typeface="Arial"/>
              </a:rPr>
              <a:t> </a:t>
            </a:r>
          </a:p>
          <a:p>
            <a:pPr marL="0" marR="0" lvl="0" indent="0" algn="l" rtl="0">
              <a:lnSpc>
                <a:spcPct val="115000"/>
              </a:lnSpc>
              <a:spcBef>
                <a:spcPts val="0"/>
              </a:spcBef>
              <a:spcAft>
                <a:spcPts val="0"/>
              </a:spcAft>
              <a:buClr>
                <a:srgbClr val="000000"/>
              </a:buClr>
              <a:buSzPts val="1100"/>
              <a:buFont typeface="Arial"/>
              <a:buNone/>
            </a:pPr>
            <a:endParaRPr sz="2000" b="1" i="0" u="none" strike="noStrike" cap="none" dirty="0">
              <a:solidFill>
                <a:srgbClr val="0065A2"/>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000" b="1" i="0" u="none" strike="noStrike" cap="none" dirty="0">
              <a:solidFill>
                <a:srgbClr val="0065A2"/>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2000" b="1" i="0" u="none" strike="noStrike" cap="none" dirty="0">
                <a:solidFill>
                  <a:srgbClr val="0065A2"/>
                </a:solidFill>
                <a:latin typeface="Arial"/>
                <a:ea typeface="Arial"/>
                <a:cs typeface="Arial"/>
                <a:sym typeface="Arial"/>
              </a:rPr>
              <a:t>Schedule a meeting</a:t>
            </a:r>
            <a:endParaRPr sz="2000" b="1" i="0" u="none" strike="noStrike" cap="none" dirty="0">
              <a:solidFill>
                <a:srgbClr val="0065A2"/>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dirty="0">
              <a:solidFill>
                <a:srgbClr val="0065A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nvGrpSpPr>
          <p:cNvPr id="189" name="Google Shape;189;p26"/>
          <p:cNvGrpSpPr/>
          <p:nvPr/>
        </p:nvGrpSpPr>
        <p:grpSpPr>
          <a:xfrm>
            <a:off x="1269359" y="1850829"/>
            <a:ext cx="8801251" cy="502019"/>
            <a:chOff x="15795919" y="1132021"/>
            <a:chExt cx="16954826" cy="1004037"/>
          </a:xfrm>
        </p:grpSpPr>
        <p:pic>
          <p:nvPicPr>
            <p:cNvPr id="190" name="Google Shape;190;p26"/>
            <p:cNvPicPr preferRelativeResize="0"/>
            <p:nvPr/>
          </p:nvPicPr>
          <p:blipFill rotWithShape="1">
            <a:blip r:embed="rId3">
              <a:alphaModFix/>
            </a:blip>
            <a:srcRect/>
            <a:stretch/>
          </p:blipFill>
          <p:spPr>
            <a:xfrm>
              <a:off x="15795919" y="1625585"/>
              <a:ext cx="510473" cy="510473"/>
            </a:xfrm>
            <a:prstGeom prst="rect">
              <a:avLst/>
            </a:prstGeom>
            <a:noFill/>
            <a:ln>
              <a:noFill/>
            </a:ln>
          </p:spPr>
        </p:pic>
        <p:sp>
          <p:nvSpPr>
            <p:cNvPr id="191" name="Google Shape;191;p26"/>
            <p:cNvSpPr txBox="1"/>
            <p:nvPr/>
          </p:nvSpPr>
          <p:spPr>
            <a:xfrm>
              <a:off x="16102844" y="1132021"/>
              <a:ext cx="16647901" cy="748799"/>
            </a:xfrm>
            <a:prstGeom prst="rect">
              <a:avLst/>
            </a:prstGeom>
            <a:noFill/>
            <a:ln>
              <a:noFill/>
            </a:ln>
          </p:spPr>
          <p:txBody>
            <a:bodyPr spcFirstLastPara="1" wrap="square" lIns="91425" tIns="45700" rIns="91425" bIns="45700" anchor="t" anchorCtr="0">
              <a:noAutofit/>
            </a:bodyPr>
            <a:lstStyle/>
            <a:p>
              <a:pPr marL="457200" marR="0" lvl="0" indent="0" algn="l" rtl="0">
                <a:lnSpc>
                  <a:spcPct val="115000"/>
                </a:lnSpc>
                <a:spcBef>
                  <a:spcPts val="0"/>
                </a:spcBef>
                <a:spcAft>
                  <a:spcPts val="0"/>
                </a:spcAft>
                <a:buClr>
                  <a:srgbClr val="000000"/>
                </a:buClr>
                <a:buSzPts val="2000"/>
                <a:buFont typeface="Arial"/>
                <a:buNone/>
              </a:pPr>
              <a:r>
                <a:rPr lang="en-US" sz="2000" b="0" i="0" u="none" strike="noStrike" cap="none" dirty="0">
                  <a:solidFill>
                    <a:srgbClr val="0065A2"/>
                  </a:solidFill>
                  <a:latin typeface="Arial"/>
                  <a:ea typeface="Arial"/>
                  <a:cs typeface="Arial"/>
                  <a:sym typeface="Arial"/>
                </a:rPr>
                <a:t>Please watch the 10-minute tutorial videos at: </a:t>
              </a:r>
              <a:r>
                <a:rPr lang="en-US" sz="2000" b="0" i="0" u="sng" strike="noStrike" cap="none" dirty="0">
                  <a:solidFill>
                    <a:schemeClr val="hlink"/>
                  </a:solidFill>
                  <a:latin typeface="Arial"/>
                  <a:ea typeface="Arial"/>
                  <a:cs typeface="Arial"/>
                  <a:sym typeface="Arial"/>
                  <a:hlinkClick r:id="rId4"/>
                </a:rPr>
                <a:t>https://us.fulbrightonline.org/tutorials</a:t>
              </a:r>
              <a:r>
                <a:rPr lang="en-US" sz="2000" b="0" i="0" u="none" strike="noStrike" cap="none" dirty="0">
                  <a:solidFill>
                    <a:srgbClr val="0065A2"/>
                  </a:solidFill>
                  <a:latin typeface="Arial"/>
                  <a:ea typeface="Arial"/>
                  <a:cs typeface="Arial"/>
                  <a:sym typeface="Arial"/>
                </a:rPr>
                <a:t> and their YouTube channel. </a:t>
              </a:r>
              <a:endParaRPr sz="1400" b="0" i="0" u="none" strike="noStrike" cap="none" dirty="0">
                <a:solidFill>
                  <a:srgbClr val="000000"/>
                </a:solidFill>
                <a:latin typeface="Arial"/>
                <a:ea typeface="Arial"/>
                <a:cs typeface="Arial"/>
                <a:sym typeface="Arial"/>
              </a:endParaRPr>
            </a:p>
          </p:txBody>
        </p:sp>
      </p:grpSp>
      <p:sp>
        <p:nvSpPr>
          <p:cNvPr id="192" name="Google Shape;192;p26"/>
          <p:cNvSpPr txBox="1"/>
          <p:nvPr/>
        </p:nvSpPr>
        <p:spPr>
          <a:xfrm>
            <a:off x="1408593" y="2925134"/>
            <a:ext cx="7853515" cy="1245026"/>
          </a:xfrm>
          <a:prstGeom prst="rect">
            <a:avLst/>
          </a:prstGeom>
          <a:noFill/>
          <a:ln>
            <a:noFill/>
          </a:ln>
        </p:spPr>
        <p:txBody>
          <a:bodyPr spcFirstLastPara="1" wrap="square" lIns="91425" tIns="45700" rIns="91425" bIns="45700" anchor="t" anchorCtr="0">
            <a:noAutofit/>
          </a:bodyPr>
          <a:lstStyle/>
          <a:p>
            <a:pPr marL="457200" marR="0" lvl="0" indent="0" algn="l" rtl="0">
              <a:lnSpc>
                <a:spcPct val="115000"/>
              </a:lnSpc>
              <a:spcBef>
                <a:spcPts val="0"/>
              </a:spcBef>
              <a:spcAft>
                <a:spcPts val="0"/>
              </a:spcAft>
              <a:buClr>
                <a:srgbClr val="000000"/>
              </a:buClr>
              <a:buSzPts val="2000"/>
              <a:buFont typeface="Arial"/>
              <a:buNone/>
            </a:pPr>
            <a:endParaRPr lang="en-US" sz="2000" b="0" i="0" u="none" strike="noStrike" cap="none" dirty="0">
              <a:solidFill>
                <a:srgbClr val="0065A2"/>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2000"/>
              <a:buFont typeface="Arial"/>
              <a:buNone/>
            </a:pPr>
            <a:r>
              <a:rPr lang="en-US" sz="2000" b="0" i="0" u="none" strike="noStrike" cap="none" dirty="0">
                <a:solidFill>
                  <a:srgbClr val="0065A2"/>
                </a:solidFill>
                <a:latin typeface="Arial"/>
                <a:ea typeface="Arial"/>
                <a:cs typeface="Arial"/>
                <a:sym typeface="Arial"/>
              </a:rPr>
              <a:t>Students should review the country information (if known) before scheduling an appointment.</a:t>
            </a:r>
            <a:endParaRPr sz="1400" b="0" i="0" u="none" strike="noStrike" cap="none" dirty="0">
              <a:solidFill>
                <a:srgbClr val="000000"/>
              </a:solidFill>
              <a:latin typeface="Arial"/>
              <a:ea typeface="Arial"/>
              <a:cs typeface="Arial"/>
              <a:sym typeface="Arial"/>
            </a:endParaRPr>
          </a:p>
        </p:txBody>
      </p:sp>
      <p:grpSp>
        <p:nvGrpSpPr>
          <p:cNvPr id="193" name="Google Shape;193;p26"/>
          <p:cNvGrpSpPr/>
          <p:nvPr/>
        </p:nvGrpSpPr>
        <p:grpSpPr>
          <a:xfrm>
            <a:off x="1174979" y="3963198"/>
            <a:ext cx="9870566" cy="1073446"/>
            <a:chOff x="15820799" y="-1587482"/>
            <a:chExt cx="15427593" cy="2146892"/>
          </a:xfrm>
        </p:grpSpPr>
        <p:pic>
          <p:nvPicPr>
            <p:cNvPr id="194" name="Google Shape;194;p26"/>
            <p:cNvPicPr preferRelativeResize="0"/>
            <p:nvPr/>
          </p:nvPicPr>
          <p:blipFill rotWithShape="1">
            <a:blip r:embed="rId3">
              <a:alphaModFix/>
            </a:blip>
            <a:srcRect l="-27958"/>
            <a:stretch/>
          </p:blipFill>
          <p:spPr>
            <a:xfrm>
              <a:off x="15820799" y="48938"/>
              <a:ext cx="510474" cy="510472"/>
            </a:xfrm>
            <a:prstGeom prst="rect">
              <a:avLst/>
            </a:prstGeom>
            <a:noFill/>
            <a:ln>
              <a:noFill/>
            </a:ln>
          </p:spPr>
        </p:pic>
        <p:sp>
          <p:nvSpPr>
            <p:cNvPr id="195" name="Google Shape;195;p26"/>
            <p:cNvSpPr txBox="1"/>
            <p:nvPr/>
          </p:nvSpPr>
          <p:spPr>
            <a:xfrm>
              <a:off x="16172470" y="-1587483"/>
              <a:ext cx="15075900" cy="748800"/>
            </a:xfrm>
            <a:prstGeom prst="rect">
              <a:avLst/>
            </a:prstGeom>
            <a:noFill/>
            <a:ln>
              <a:noFill/>
            </a:ln>
          </p:spPr>
          <p:txBody>
            <a:bodyPr spcFirstLastPara="1" wrap="square" lIns="91425" tIns="45700" rIns="91425" bIns="45700" anchor="t" anchorCtr="0">
              <a:noAutofit/>
            </a:bodyPr>
            <a:lstStyle/>
            <a:p>
              <a:pPr marL="0" marR="0" lvl="0" indent="457200" algn="l" rtl="0">
                <a:lnSpc>
                  <a:spcPct val="115000"/>
                </a:lnSpc>
                <a:spcBef>
                  <a:spcPts val="0"/>
                </a:spcBef>
                <a:spcAft>
                  <a:spcPts val="0"/>
                </a:spcAft>
                <a:buClr>
                  <a:srgbClr val="000000"/>
                </a:buClr>
                <a:buSzPts val="2000"/>
                <a:buFont typeface="Arial"/>
                <a:buNone/>
              </a:pPr>
              <a:endParaRPr lang="en-US" sz="2000" dirty="0">
                <a:solidFill>
                  <a:srgbClr val="0065A2"/>
                </a:solidFill>
              </a:endParaRPr>
            </a:p>
            <a:p>
              <a:pPr marL="0" marR="0" lvl="0" indent="0" algn="l" rtl="0">
                <a:lnSpc>
                  <a:spcPct val="115000"/>
                </a:lnSpc>
                <a:spcBef>
                  <a:spcPts val="0"/>
                </a:spcBef>
                <a:spcAft>
                  <a:spcPts val="0"/>
                </a:spcAft>
                <a:buClr>
                  <a:srgbClr val="000000"/>
                </a:buClr>
                <a:buSzPts val="2000"/>
                <a:buFont typeface="Arial"/>
                <a:buNone/>
              </a:pPr>
              <a:endParaRPr lang="en-US" sz="2000" dirty="0">
                <a:solidFill>
                  <a:srgbClr val="0065A2"/>
                </a:solidFill>
              </a:endParaRPr>
            </a:p>
            <a:p>
              <a:pPr marL="457200" marR="0" lvl="0" indent="0" algn="l" rtl="0">
                <a:lnSpc>
                  <a:spcPct val="115000"/>
                </a:lnSpc>
                <a:spcBef>
                  <a:spcPts val="0"/>
                </a:spcBef>
                <a:spcAft>
                  <a:spcPts val="0"/>
                </a:spcAft>
                <a:buClr>
                  <a:srgbClr val="000000"/>
                </a:buClr>
                <a:buSzPts val="2000"/>
                <a:buFont typeface="Arial"/>
                <a:buNone/>
              </a:pPr>
              <a:r>
                <a:rPr lang="en-US" sz="2000" b="0" i="0" u="none" strike="noStrike" cap="none" dirty="0">
                  <a:solidFill>
                    <a:srgbClr val="0065A2"/>
                  </a:solidFill>
                  <a:latin typeface="Arial"/>
                  <a:ea typeface="Arial"/>
                  <a:cs typeface="Arial"/>
                  <a:sym typeface="Arial"/>
                </a:rPr>
                <a:t>Email Laura </a:t>
              </a:r>
              <a:r>
                <a:rPr lang="en-US" sz="2000" b="0" i="0" u="none" strike="noStrike" cap="none" dirty="0" err="1">
                  <a:solidFill>
                    <a:srgbClr val="0065A2"/>
                  </a:solidFill>
                  <a:latin typeface="Arial"/>
                  <a:ea typeface="Arial"/>
                  <a:cs typeface="Arial"/>
                  <a:sym typeface="Arial"/>
                </a:rPr>
                <a:t>Clippard</a:t>
              </a:r>
              <a:r>
                <a:rPr lang="en-US" sz="2000" b="1" i="0" u="none" strike="noStrike" cap="none" dirty="0">
                  <a:solidFill>
                    <a:srgbClr val="0065A2"/>
                  </a:solidFill>
                  <a:latin typeface="Arial"/>
                  <a:ea typeface="Arial"/>
                  <a:cs typeface="Arial"/>
                  <a:sym typeface="Arial"/>
                </a:rPr>
                <a:t> </a:t>
              </a:r>
              <a:r>
                <a:rPr lang="en-US" sz="2000" b="0" i="0" u="none" strike="noStrike" cap="none" dirty="0">
                  <a:solidFill>
                    <a:srgbClr val="0065A2"/>
                  </a:solidFill>
                  <a:latin typeface="Arial"/>
                  <a:ea typeface="Arial"/>
                  <a:cs typeface="Arial"/>
                  <a:sym typeface="Arial"/>
                </a:rPr>
                <a:t>to schedule phone or ZOOM appointment and include the following information: M-number, language(s) they speak, country or countries that they are considering for the Fulbright, and graduation date. </a:t>
              </a:r>
              <a:endParaRPr sz="1400" b="0" i="0" u="none" strike="noStrike" cap="none" dirty="0">
                <a:solidFill>
                  <a:srgbClr val="000000"/>
                </a:solidFill>
                <a:latin typeface="Arial"/>
                <a:ea typeface="Arial"/>
                <a:cs typeface="Arial"/>
                <a:sym typeface="Arial"/>
              </a:endParaRPr>
            </a:p>
          </p:txBody>
        </p:sp>
      </p:grpSp>
      <p:pic>
        <p:nvPicPr>
          <p:cNvPr id="196" name="Google Shape;196;p26"/>
          <p:cNvPicPr preferRelativeResize="0"/>
          <p:nvPr/>
        </p:nvPicPr>
        <p:blipFill rotWithShape="1">
          <a:blip r:embed="rId3">
            <a:alphaModFix/>
          </a:blip>
          <a:srcRect/>
          <a:stretch/>
        </p:blipFill>
        <p:spPr>
          <a:xfrm>
            <a:off x="1269359" y="3471200"/>
            <a:ext cx="290153" cy="255236"/>
          </a:xfrm>
          <a:prstGeom prst="rect">
            <a:avLst/>
          </a:prstGeom>
          <a:noFill/>
          <a:ln>
            <a:noFill/>
          </a:ln>
        </p:spPr>
      </p:pic>
      <p:sp>
        <p:nvSpPr>
          <p:cNvPr id="12" name="Google Shape;218;p27">
            <a:extLst>
              <a:ext uri="{FF2B5EF4-FFF2-40B4-BE49-F238E27FC236}">
                <a16:creationId xmlns:a16="http://schemas.microsoft.com/office/drawing/2014/main" id="{3A427D65-FB91-294A-A725-7D374F0E29D4}"/>
              </a:ext>
            </a:extLst>
          </p:cNvPr>
          <p:cNvSpPr txBox="1"/>
          <p:nvPr/>
        </p:nvSpPr>
        <p:spPr>
          <a:xfrm>
            <a:off x="450481" y="955742"/>
            <a:ext cx="7005664" cy="58477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65A2"/>
              </a:buClr>
              <a:buSzPts val="4000"/>
              <a:buFont typeface="Arial"/>
              <a:buNone/>
            </a:pPr>
            <a:r>
              <a:rPr lang="en-US" sz="4000" b="0" i="0" u="none" strike="noStrike" cap="none" dirty="0">
                <a:solidFill>
                  <a:srgbClr val="0065A2"/>
                </a:solidFill>
                <a:latin typeface="Arial"/>
                <a:ea typeface="Arial"/>
                <a:cs typeface="Arial"/>
                <a:sym typeface="Arial"/>
              </a:rPr>
              <a:t>Other Steps</a:t>
            </a:r>
            <a:endParaRPr sz="4000" b="0" i="0" u="none" strike="noStrike" cap="none" dirty="0">
              <a:solidFill>
                <a:srgbClr val="0065A2"/>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6"/>
          <p:cNvSpPr txBox="1"/>
          <p:nvPr/>
        </p:nvSpPr>
        <p:spPr>
          <a:xfrm>
            <a:off x="431501" y="2624337"/>
            <a:ext cx="4234604" cy="25853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2700" b="1" i="1" u="none" strike="noStrike" cap="none">
                <a:solidFill>
                  <a:srgbClr val="0065A2"/>
                </a:solidFill>
                <a:latin typeface="Arial"/>
                <a:ea typeface="Arial"/>
                <a:cs typeface="Arial"/>
                <a:sym typeface="Arial"/>
              </a:rPr>
              <a:t>Our mission is to foster mutual understanding between nations, advance knowledge across communities, and improve lives around the world</a:t>
            </a:r>
            <a:endParaRPr sz="2700" b="1" i="1" u="none" strike="noStrike" cap="none">
              <a:solidFill>
                <a:srgbClr val="0065A2"/>
              </a:solidFill>
              <a:latin typeface="Arial"/>
              <a:ea typeface="Arial"/>
              <a:cs typeface="Arial"/>
              <a:sym typeface="Arial"/>
            </a:endParaRPr>
          </a:p>
        </p:txBody>
      </p:sp>
      <p:sp>
        <p:nvSpPr>
          <p:cNvPr id="53" name="Google Shape;53;p16"/>
          <p:cNvSpPr txBox="1"/>
          <p:nvPr/>
        </p:nvSpPr>
        <p:spPr>
          <a:xfrm>
            <a:off x="359921" y="1057760"/>
            <a:ext cx="9222425" cy="58477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65A2"/>
              </a:buClr>
              <a:buSzPts val="4000"/>
              <a:buFont typeface="Arial"/>
              <a:buNone/>
            </a:pPr>
            <a:r>
              <a:rPr lang="en-US" sz="4000" b="0" i="0" u="none" strike="noStrike" cap="none" dirty="0">
                <a:solidFill>
                  <a:srgbClr val="0065A2"/>
                </a:solidFill>
                <a:latin typeface="Arial"/>
                <a:ea typeface="Arial"/>
                <a:cs typeface="Arial"/>
                <a:sym typeface="Arial"/>
              </a:rPr>
              <a:t>The Fulbright Program</a:t>
            </a:r>
            <a:endParaRPr sz="4000" b="0" i="0" u="none" strike="noStrike" cap="none" dirty="0">
              <a:solidFill>
                <a:srgbClr val="0065A2"/>
              </a:solidFill>
              <a:latin typeface="Arial"/>
              <a:ea typeface="Arial"/>
              <a:cs typeface="Arial"/>
              <a:sym typeface="Arial"/>
            </a:endParaRPr>
          </a:p>
        </p:txBody>
      </p:sp>
      <p:sp>
        <p:nvSpPr>
          <p:cNvPr id="54" name="Google Shape;54;p16"/>
          <p:cNvSpPr txBox="1"/>
          <p:nvPr/>
        </p:nvSpPr>
        <p:spPr>
          <a:xfrm>
            <a:off x="5262788" y="2008674"/>
            <a:ext cx="4156007" cy="3970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65A2"/>
              </a:buClr>
              <a:buSzPts val="2200"/>
              <a:buFont typeface="Arial"/>
              <a:buNone/>
            </a:pPr>
            <a:r>
              <a:rPr lang="en-US" sz="2200" b="1" i="0" u="none" strike="noStrike" cap="none">
                <a:solidFill>
                  <a:srgbClr val="0065A2"/>
                </a:solidFill>
                <a:latin typeface="Arial"/>
                <a:ea typeface="Arial"/>
                <a:cs typeface="Arial"/>
                <a:sym typeface="Arial"/>
              </a:rPr>
              <a:t>History and Administration</a:t>
            </a:r>
            <a:endParaRPr sz="2200" b="1" i="0" u="none" strike="noStrike" cap="none">
              <a:solidFill>
                <a:srgbClr val="0065A2"/>
              </a:solidFill>
              <a:latin typeface="Arial"/>
              <a:ea typeface="Arial"/>
              <a:cs typeface="Arial"/>
              <a:sym typeface="Arial"/>
            </a:endParaRPr>
          </a:p>
        </p:txBody>
      </p:sp>
      <p:cxnSp>
        <p:nvCxnSpPr>
          <p:cNvPr id="55" name="Google Shape;55;p16"/>
          <p:cNvCxnSpPr/>
          <p:nvPr/>
        </p:nvCxnSpPr>
        <p:spPr>
          <a:xfrm>
            <a:off x="5307539" y="2507568"/>
            <a:ext cx="456968" cy="0"/>
          </a:xfrm>
          <a:prstGeom prst="straightConnector1">
            <a:avLst/>
          </a:prstGeom>
          <a:noFill/>
          <a:ln w="50800" cap="flat" cmpd="sng">
            <a:solidFill>
              <a:srgbClr val="00A9E0"/>
            </a:solidFill>
            <a:prstDash val="solid"/>
            <a:round/>
            <a:headEnd type="none" w="sm" len="sm"/>
            <a:tailEnd type="none" w="sm" len="sm"/>
          </a:ln>
        </p:spPr>
      </p:cxnSp>
      <p:sp>
        <p:nvSpPr>
          <p:cNvPr id="56" name="Google Shape;56;p16"/>
          <p:cNvSpPr txBox="1"/>
          <p:nvPr/>
        </p:nvSpPr>
        <p:spPr>
          <a:xfrm>
            <a:off x="5262788" y="2624337"/>
            <a:ext cx="6595456" cy="2996175"/>
          </a:xfrm>
          <a:prstGeom prst="rect">
            <a:avLst/>
          </a:prstGeom>
          <a:noFill/>
          <a:ln>
            <a:noFill/>
          </a:ln>
        </p:spPr>
        <p:txBody>
          <a:bodyPr spcFirstLastPara="1" wrap="square" lIns="91425" tIns="45700" rIns="91425" bIns="45700" anchor="t" anchorCtr="0">
            <a:noAutofit/>
          </a:bodyPr>
          <a:lstStyle/>
          <a:p>
            <a:pPr marL="0" marR="0" lvl="0" indent="-121920" algn="l" rtl="0">
              <a:lnSpc>
                <a:spcPct val="131250"/>
              </a:lnSpc>
              <a:spcBef>
                <a:spcPts val="0"/>
              </a:spcBef>
              <a:spcAft>
                <a:spcPts val="0"/>
              </a:spcAft>
              <a:buClr>
                <a:srgbClr val="0065A2"/>
              </a:buClr>
              <a:buSzPts val="1920"/>
              <a:buFont typeface="Arial"/>
              <a:buChar char="•"/>
            </a:pPr>
            <a:r>
              <a:rPr lang="en-US" sz="1600" b="0" i="0" u="none" strike="noStrike" cap="none" dirty="0">
                <a:solidFill>
                  <a:srgbClr val="0065A2"/>
                </a:solidFill>
                <a:latin typeface="Arial"/>
                <a:ea typeface="Arial"/>
                <a:cs typeface="Arial"/>
                <a:sym typeface="Arial"/>
              </a:rPr>
              <a:t> Created in 1946 by U.S. Congress</a:t>
            </a:r>
            <a:endParaRPr lang="en-US" sz="1400" b="0" i="0" u="none" strike="noStrike" cap="none" dirty="0">
              <a:solidFill>
                <a:srgbClr val="000000"/>
              </a:solidFill>
              <a:latin typeface="Arial"/>
              <a:ea typeface="Arial"/>
              <a:cs typeface="Arial"/>
              <a:sym typeface="Arial"/>
            </a:endParaRPr>
          </a:p>
          <a:p>
            <a:pPr marL="0" marR="0" lvl="0" indent="0" algn="l" rtl="0">
              <a:lnSpc>
                <a:spcPct val="131250"/>
              </a:lnSpc>
              <a:spcBef>
                <a:spcPts val="0"/>
              </a:spcBef>
              <a:spcAft>
                <a:spcPts val="0"/>
              </a:spcAft>
              <a:buClr>
                <a:srgbClr val="FAFFF8"/>
              </a:buClr>
              <a:buSzPts val="1920"/>
              <a:buFont typeface="Arial"/>
              <a:buNone/>
            </a:pPr>
            <a:endParaRPr lang="en-US" sz="1600" b="0" i="0" u="none" strike="noStrike" cap="none" dirty="0">
              <a:solidFill>
                <a:srgbClr val="0065A2"/>
              </a:solidFill>
              <a:latin typeface="Arial"/>
              <a:ea typeface="Arial"/>
              <a:cs typeface="Arial"/>
              <a:sym typeface="Arial"/>
            </a:endParaRPr>
          </a:p>
          <a:p>
            <a:pPr marL="0" marR="0" lvl="0" indent="-121920" algn="l" rtl="0">
              <a:lnSpc>
                <a:spcPct val="131250"/>
              </a:lnSpc>
              <a:spcBef>
                <a:spcPts val="0"/>
              </a:spcBef>
              <a:spcAft>
                <a:spcPts val="0"/>
              </a:spcAft>
              <a:buClr>
                <a:srgbClr val="0065A2"/>
              </a:buClr>
              <a:buSzPts val="1920"/>
              <a:buFont typeface="Arial"/>
              <a:buChar char="•"/>
            </a:pPr>
            <a:r>
              <a:rPr lang="en-US" sz="1600" b="0" i="0" u="none" strike="noStrike" cap="none" dirty="0">
                <a:solidFill>
                  <a:srgbClr val="0065A2"/>
                </a:solidFill>
                <a:latin typeface="Arial"/>
                <a:ea typeface="Arial"/>
                <a:cs typeface="Arial"/>
                <a:sym typeface="Arial"/>
              </a:rPr>
              <a:t> Sponsored by the U.S. Department of State’s Bureau </a:t>
            </a:r>
            <a:br>
              <a:rPr lang="en-US" sz="1600" b="0" i="0" u="none" strike="noStrike" cap="none" dirty="0">
                <a:solidFill>
                  <a:srgbClr val="0065A2"/>
                </a:solidFill>
                <a:latin typeface="Arial"/>
                <a:ea typeface="Arial"/>
                <a:cs typeface="Arial"/>
                <a:sym typeface="Arial"/>
              </a:rPr>
            </a:br>
            <a:r>
              <a:rPr lang="en-US" sz="1600" b="0" i="0" u="none" strike="noStrike" cap="none" dirty="0">
                <a:solidFill>
                  <a:srgbClr val="0065A2"/>
                </a:solidFill>
                <a:latin typeface="Arial"/>
                <a:ea typeface="Arial"/>
                <a:cs typeface="Arial"/>
                <a:sym typeface="Arial"/>
              </a:rPr>
              <a:t>of Educational and Cultural Affairs (ECA)</a:t>
            </a:r>
            <a:endParaRPr sz="1400" b="0" i="0" u="none" strike="noStrike" cap="none" dirty="0">
              <a:solidFill>
                <a:srgbClr val="000000"/>
              </a:solidFill>
              <a:latin typeface="Arial"/>
              <a:ea typeface="Arial"/>
              <a:cs typeface="Arial"/>
              <a:sym typeface="Arial"/>
            </a:endParaRPr>
          </a:p>
          <a:p>
            <a:pPr marL="0" marR="0" lvl="0" indent="0" algn="l" rtl="0">
              <a:lnSpc>
                <a:spcPct val="131250"/>
              </a:lnSpc>
              <a:spcBef>
                <a:spcPts val="0"/>
              </a:spcBef>
              <a:spcAft>
                <a:spcPts val="0"/>
              </a:spcAft>
              <a:buClr>
                <a:srgbClr val="FAFFF8"/>
              </a:buClr>
              <a:buSzPts val="1920"/>
              <a:buFont typeface="Arial"/>
              <a:buNone/>
            </a:pPr>
            <a:endParaRPr sz="1600" b="0" i="0" u="none" strike="noStrike" cap="none" dirty="0">
              <a:solidFill>
                <a:srgbClr val="0065A2"/>
              </a:solidFill>
              <a:latin typeface="Arial"/>
              <a:ea typeface="Arial"/>
              <a:cs typeface="Arial"/>
              <a:sym typeface="Arial"/>
            </a:endParaRPr>
          </a:p>
          <a:p>
            <a:pPr marL="0" marR="0" lvl="0" indent="-121920" algn="l" rtl="0">
              <a:lnSpc>
                <a:spcPct val="131250"/>
              </a:lnSpc>
              <a:spcBef>
                <a:spcPts val="0"/>
              </a:spcBef>
              <a:spcAft>
                <a:spcPts val="0"/>
              </a:spcAft>
              <a:buClr>
                <a:srgbClr val="0065A2"/>
              </a:buClr>
              <a:buSzPts val="1920"/>
              <a:buFont typeface="Arial"/>
              <a:buChar char="•"/>
            </a:pPr>
            <a:r>
              <a:rPr lang="en-US" sz="1600" b="0" i="0" u="none" strike="noStrike" cap="none" dirty="0">
                <a:solidFill>
                  <a:srgbClr val="0065A2"/>
                </a:solidFill>
                <a:latin typeface="Arial"/>
                <a:ea typeface="Arial"/>
                <a:cs typeface="Arial"/>
                <a:sym typeface="Arial"/>
              </a:rPr>
              <a:t> U.S. Student Program administered in the U.S. by IIE</a:t>
            </a:r>
            <a:endParaRPr sz="1400" b="0" i="0" u="none" strike="noStrike" cap="none" dirty="0">
              <a:solidFill>
                <a:srgbClr val="000000"/>
              </a:solidFill>
              <a:latin typeface="Arial"/>
              <a:ea typeface="Arial"/>
              <a:cs typeface="Arial"/>
              <a:sym typeface="Arial"/>
            </a:endParaRPr>
          </a:p>
          <a:p>
            <a:pPr marL="0" marR="0" lvl="0" indent="0" algn="l" rtl="0">
              <a:lnSpc>
                <a:spcPct val="131250"/>
              </a:lnSpc>
              <a:spcBef>
                <a:spcPts val="0"/>
              </a:spcBef>
              <a:spcAft>
                <a:spcPts val="0"/>
              </a:spcAft>
              <a:buClr>
                <a:srgbClr val="FAFFF8"/>
              </a:buClr>
              <a:buSzPts val="1920"/>
              <a:buFont typeface="Arial"/>
              <a:buNone/>
            </a:pPr>
            <a:endParaRPr sz="1600" b="0" i="0" u="none" strike="noStrike" cap="none" dirty="0">
              <a:solidFill>
                <a:srgbClr val="0065A2"/>
              </a:solidFill>
              <a:latin typeface="Arial"/>
              <a:ea typeface="Arial"/>
              <a:cs typeface="Arial"/>
              <a:sym typeface="Arial"/>
            </a:endParaRPr>
          </a:p>
          <a:p>
            <a:pPr marL="0" marR="0" lvl="0" indent="-121920" algn="l" rtl="0">
              <a:lnSpc>
                <a:spcPct val="131250"/>
              </a:lnSpc>
              <a:spcBef>
                <a:spcPts val="0"/>
              </a:spcBef>
              <a:spcAft>
                <a:spcPts val="0"/>
              </a:spcAft>
              <a:buClr>
                <a:srgbClr val="0065A2"/>
              </a:buClr>
              <a:buSzPts val="1920"/>
              <a:buFont typeface="Arial"/>
              <a:buChar char="•"/>
            </a:pPr>
            <a:r>
              <a:rPr lang="en-US" sz="1600" b="0" i="0" u="none" strike="noStrike" cap="none" dirty="0">
                <a:solidFill>
                  <a:srgbClr val="0065A2"/>
                </a:solidFill>
                <a:latin typeface="Arial"/>
                <a:ea typeface="Arial"/>
                <a:cs typeface="Arial"/>
                <a:sym typeface="Arial"/>
              </a:rPr>
              <a:t> Administered overseas by bi-national Commissions </a:t>
            </a:r>
            <a:br>
              <a:rPr lang="en-US" sz="1600" b="0" i="0" u="none" strike="noStrike" cap="none" dirty="0">
                <a:solidFill>
                  <a:srgbClr val="0065A2"/>
                </a:solidFill>
                <a:latin typeface="Arial"/>
                <a:ea typeface="Arial"/>
                <a:cs typeface="Arial"/>
                <a:sym typeface="Arial"/>
              </a:rPr>
            </a:br>
            <a:r>
              <a:rPr lang="en-US" sz="1600" b="0" i="0" u="none" strike="noStrike" cap="none" dirty="0">
                <a:solidFill>
                  <a:srgbClr val="0065A2"/>
                </a:solidFill>
                <a:latin typeface="Arial"/>
                <a:ea typeface="Arial"/>
                <a:cs typeface="Arial"/>
                <a:sym typeface="Arial"/>
              </a:rPr>
              <a:t>and U.S. Embassies</a:t>
            </a:r>
            <a:endParaRPr sz="1400" b="0" i="0" u="none" strike="noStrike" cap="none" dirty="0">
              <a:solidFill>
                <a:srgbClr val="000000"/>
              </a:solidFill>
              <a:latin typeface="Arial"/>
              <a:ea typeface="Arial"/>
              <a:cs typeface="Arial"/>
              <a:sym typeface="Arial"/>
            </a:endParaRPr>
          </a:p>
        </p:txBody>
      </p:sp>
      <p:pic>
        <p:nvPicPr>
          <p:cNvPr id="57" name="Google Shape;57;p16"/>
          <p:cNvPicPr preferRelativeResize="0"/>
          <p:nvPr/>
        </p:nvPicPr>
        <p:blipFill rotWithShape="1">
          <a:blip r:embed="rId3">
            <a:alphaModFix/>
          </a:blip>
          <a:srcRect/>
          <a:stretch/>
        </p:blipFill>
        <p:spPr>
          <a:xfrm>
            <a:off x="4839471" y="1950942"/>
            <a:ext cx="19050" cy="3403600"/>
          </a:xfrm>
          <a:prstGeom prst="rect">
            <a:avLst/>
          </a:prstGeom>
          <a:noFill/>
          <a:ln>
            <a:noFill/>
          </a:ln>
        </p:spPr>
      </p:pic>
      <p:sp>
        <p:nvSpPr>
          <p:cNvPr id="58" name="Google Shape;58;p16"/>
          <p:cNvSpPr txBox="1"/>
          <p:nvPr/>
        </p:nvSpPr>
        <p:spPr>
          <a:xfrm>
            <a:off x="431501" y="2008674"/>
            <a:ext cx="3426451" cy="3970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65A2"/>
              </a:buClr>
              <a:buSzPts val="2200"/>
              <a:buFont typeface="Arial"/>
              <a:buNone/>
            </a:pPr>
            <a:r>
              <a:rPr lang="en-US" sz="2200" b="1" i="0" u="none" strike="noStrike" cap="none">
                <a:solidFill>
                  <a:srgbClr val="0065A2"/>
                </a:solidFill>
                <a:latin typeface="Arial"/>
                <a:ea typeface="Arial"/>
                <a:cs typeface="Arial"/>
                <a:sym typeface="Arial"/>
              </a:rPr>
              <a:t>Program Goal</a:t>
            </a:r>
            <a:endParaRPr sz="2200" b="1" i="0" u="none" strike="noStrike" cap="none">
              <a:solidFill>
                <a:srgbClr val="0065A2"/>
              </a:solidFill>
              <a:latin typeface="Arial"/>
              <a:ea typeface="Arial"/>
              <a:cs typeface="Arial"/>
              <a:sym typeface="Arial"/>
            </a:endParaRPr>
          </a:p>
        </p:txBody>
      </p:sp>
      <p:cxnSp>
        <p:nvCxnSpPr>
          <p:cNvPr id="59" name="Google Shape;59;p16"/>
          <p:cNvCxnSpPr/>
          <p:nvPr/>
        </p:nvCxnSpPr>
        <p:spPr>
          <a:xfrm>
            <a:off x="476251" y="2507568"/>
            <a:ext cx="456968" cy="0"/>
          </a:xfrm>
          <a:prstGeom prst="straightConnector1">
            <a:avLst/>
          </a:prstGeom>
          <a:noFill/>
          <a:ln w="50800" cap="flat" cmpd="sng">
            <a:solidFill>
              <a:srgbClr val="00A9E0"/>
            </a:solidFill>
            <a:prstDash val="solid"/>
            <a:round/>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7"/>
          <p:cNvSpPr txBox="1"/>
          <p:nvPr/>
        </p:nvSpPr>
        <p:spPr>
          <a:xfrm>
            <a:off x="359921" y="817130"/>
            <a:ext cx="9222425" cy="58477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4000"/>
              <a:buFont typeface="Arial"/>
              <a:buNone/>
            </a:pPr>
            <a:r>
              <a:rPr lang="en-US" sz="4000" b="0" i="0" u="none" strike="noStrike" cap="none" dirty="0">
                <a:solidFill>
                  <a:srgbClr val="0065A2"/>
                </a:solidFill>
                <a:latin typeface="Arial"/>
                <a:ea typeface="Arial"/>
                <a:cs typeface="Arial"/>
                <a:sym typeface="Arial"/>
              </a:rPr>
              <a:t>Diversity and Inclusion</a:t>
            </a:r>
            <a:endParaRPr sz="4000" b="0" i="0" u="none" strike="noStrike" cap="none" dirty="0">
              <a:solidFill>
                <a:srgbClr val="0065A2"/>
              </a:solidFill>
              <a:latin typeface="Arial"/>
              <a:ea typeface="Arial"/>
              <a:cs typeface="Arial"/>
              <a:sym typeface="Arial"/>
            </a:endParaRPr>
          </a:p>
        </p:txBody>
      </p:sp>
      <p:sp>
        <p:nvSpPr>
          <p:cNvPr id="65" name="Google Shape;65;p17"/>
          <p:cNvSpPr txBox="1"/>
          <p:nvPr/>
        </p:nvSpPr>
        <p:spPr>
          <a:xfrm>
            <a:off x="301732" y="1734489"/>
            <a:ext cx="5794268" cy="3389021"/>
          </a:xfrm>
          <a:prstGeom prst="rect">
            <a:avLst/>
          </a:prstGeom>
          <a:noFill/>
          <a:ln>
            <a:noFill/>
          </a:ln>
        </p:spPr>
        <p:txBody>
          <a:bodyPr spcFirstLastPara="1" wrap="square" lIns="91425" tIns="45700" rIns="91425" bIns="45700" anchor="t" anchorCtr="0">
            <a:noAutofit/>
          </a:bodyPr>
          <a:lstStyle/>
          <a:p>
            <a:pPr marL="0" marR="0" lvl="0" indent="0" algn="l" rtl="0">
              <a:lnSpc>
                <a:spcPct val="114000"/>
              </a:lnSpc>
              <a:spcBef>
                <a:spcPts val="0"/>
              </a:spcBef>
              <a:spcAft>
                <a:spcPts val="0"/>
              </a:spcAft>
              <a:buClr>
                <a:srgbClr val="000000"/>
              </a:buClr>
              <a:buSzPts val="2000"/>
              <a:buFont typeface="Arial"/>
              <a:buNone/>
            </a:pPr>
            <a:r>
              <a:rPr lang="en-US" sz="1800" b="0" i="0" u="none" strike="noStrike" cap="none" dirty="0">
                <a:solidFill>
                  <a:srgbClr val="0065A2"/>
                </a:solidFill>
                <a:latin typeface="Arial"/>
                <a:ea typeface="Arial"/>
                <a:cs typeface="Arial"/>
                <a:sym typeface="Arial"/>
              </a:rPr>
              <a:t>Fulbright strives to ensure that it reflects the diversity of U.S. society and societies abroad. Fulbright encourages the involvement of people from traditionally underrepresented audiences in all grants, programs, and other initiatives.  </a:t>
            </a:r>
            <a:endParaRPr sz="1800" b="0" i="0" u="none" strike="noStrike" cap="none" dirty="0">
              <a:solidFill>
                <a:srgbClr val="000000"/>
              </a:solidFill>
              <a:latin typeface="Arial"/>
              <a:ea typeface="Arial"/>
              <a:cs typeface="Arial"/>
              <a:sym typeface="Arial"/>
            </a:endParaRPr>
          </a:p>
          <a:p>
            <a:pPr marL="0" marR="0" lvl="0" indent="0" algn="l" rtl="0">
              <a:lnSpc>
                <a:spcPct val="114000"/>
              </a:lnSpc>
              <a:spcBef>
                <a:spcPts val="350"/>
              </a:spcBef>
              <a:spcAft>
                <a:spcPts val="0"/>
              </a:spcAft>
              <a:buClr>
                <a:srgbClr val="000000"/>
              </a:buClr>
              <a:buSzPts val="2000"/>
              <a:buFont typeface="Arial"/>
              <a:buNone/>
            </a:pPr>
            <a:endParaRPr sz="1800" b="0" i="0" u="none" strike="noStrike" cap="none" dirty="0">
              <a:solidFill>
                <a:srgbClr val="0065A2"/>
              </a:solidFill>
              <a:latin typeface="Arial"/>
              <a:ea typeface="Arial"/>
              <a:cs typeface="Arial"/>
              <a:sym typeface="Arial"/>
            </a:endParaRPr>
          </a:p>
          <a:p>
            <a:pPr marL="0" marR="0" lvl="0" indent="0" algn="l" rtl="0">
              <a:lnSpc>
                <a:spcPct val="114000"/>
              </a:lnSpc>
              <a:spcBef>
                <a:spcPts val="350"/>
              </a:spcBef>
              <a:spcAft>
                <a:spcPts val="0"/>
              </a:spcAft>
              <a:buClr>
                <a:srgbClr val="000000"/>
              </a:buClr>
              <a:buSzPts val="2000"/>
              <a:buFont typeface="Arial"/>
              <a:buNone/>
            </a:pPr>
            <a:r>
              <a:rPr lang="en-US" sz="1800" b="0" i="0" u="none" strike="noStrike" cap="none" dirty="0">
                <a:solidFill>
                  <a:srgbClr val="0065A2"/>
                </a:solidFill>
                <a:latin typeface="Arial"/>
                <a:ea typeface="Arial"/>
                <a:cs typeface="Arial"/>
                <a:sym typeface="Arial"/>
              </a:rPr>
              <a:t>Opportunities are open to people regardless of their race, color, national origin, sex, age, religion, geographic location, socioeconomic status, disability, sexual orientation, or gender identity.</a:t>
            </a:r>
            <a:endParaRPr sz="1800" b="0" i="0" u="none" strike="noStrike" cap="none" dirty="0">
              <a:solidFill>
                <a:srgbClr val="000000"/>
              </a:solidFill>
              <a:latin typeface="Arial"/>
              <a:ea typeface="Arial"/>
              <a:cs typeface="Arial"/>
              <a:sym typeface="Arial"/>
            </a:endParaRPr>
          </a:p>
        </p:txBody>
      </p:sp>
      <p:pic>
        <p:nvPicPr>
          <p:cNvPr id="66" name="Google Shape;66;p17"/>
          <p:cNvPicPr preferRelativeResize="0"/>
          <p:nvPr/>
        </p:nvPicPr>
        <p:blipFill rotWithShape="1">
          <a:blip r:embed="rId3">
            <a:alphaModFix/>
          </a:blip>
          <a:srcRect/>
          <a:stretch/>
        </p:blipFill>
        <p:spPr>
          <a:xfrm>
            <a:off x="6645466" y="1734488"/>
            <a:ext cx="5083532" cy="338902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8"/>
          <p:cNvPicPr preferRelativeResize="0"/>
          <p:nvPr/>
        </p:nvPicPr>
        <p:blipFill rotWithShape="1">
          <a:blip r:embed="rId3">
            <a:alphaModFix/>
          </a:blip>
          <a:srcRect/>
          <a:stretch/>
        </p:blipFill>
        <p:spPr>
          <a:xfrm>
            <a:off x="943363" y="1885899"/>
            <a:ext cx="4644450" cy="3893800"/>
          </a:xfrm>
          <a:prstGeom prst="rect">
            <a:avLst/>
          </a:prstGeom>
          <a:noFill/>
          <a:ln>
            <a:noFill/>
          </a:ln>
        </p:spPr>
      </p:pic>
      <p:pic>
        <p:nvPicPr>
          <p:cNvPr id="73" name="Google Shape;73;p18"/>
          <p:cNvPicPr preferRelativeResize="0"/>
          <p:nvPr/>
        </p:nvPicPr>
        <p:blipFill rotWithShape="1">
          <a:blip r:embed="rId4">
            <a:alphaModFix/>
          </a:blip>
          <a:srcRect/>
          <a:stretch/>
        </p:blipFill>
        <p:spPr>
          <a:xfrm>
            <a:off x="545848" y="3117488"/>
            <a:ext cx="812800" cy="812800"/>
          </a:xfrm>
          <a:prstGeom prst="rect">
            <a:avLst/>
          </a:prstGeom>
          <a:noFill/>
          <a:ln>
            <a:noFill/>
          </a:ln>
        </p:spPr>
      </p:pic>
      <p:sp>
        <p:nvSpPr>
          <p:cNvPr id="74" name="Google Shape;74;p18"/>
          <p:cNvSpPr txBox="1"/>
          <p:nvPr/>
        </p:nvSpPr>
        <p:spPr>
          <a:xfrm>
            <a:off x="450481" y="3230718"/>
            <a:ext cx="1080502" cy="64633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Open to:</a:t>
            </a:r>
            <a:endParaRPr sz="2000" b="1" i="0" u="none" strike="noStrike" cap="none">
              <a:solidFill>
                <a:schemeClr val="lt1"/>
              </a:solidFill>
              <a:latin typeface="Arial"/>
              <a:ea typeface="Arial"/>
              <a:cs typeface="Arial"/>
              <a:sym typeface="Arial"/>
            </a:endParaRPr>
          </a:p>
        </p:txBody>
      </p:sp>
      <p:sp>
        <p:nvSpPr>
          <p:cNvPr id="75" name="Google Shape;75;p18"/>
          <p:cNvSpPr txBox="1"/>
          <p:nvPr/>
        </p:nvSpPr>
        <p:spPr>
          <a:xfrm>
            <a:off x="450481" y="1028894"/>
            <a:ext cx="7754181" cy="58477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65A2"/>
              </a:buClr>
              <a:buSzPts val="4000"/>
              <a:buFont typeface="Arial"/>
              <a:buNone/>
            </a:pPr>
            <a:r>
              <a:rPr lang="en-US" sz="4000" b="0" i="0" u="none" strike="noStrike" cap="none" dirty="0">
                <a:solidFill>
                  <a:srgbClr val="0065A2"/>
                </a:solidFill>
                <a:latin typeface="Arial"/>
                <a:ea typeface="Arial"/>
                <a:cs typeface="Arial"/>
                <a:sym typeface="Arial"/>
              </a:rPr>
              <a:t>Fulbright U.S. Student Eligibility</a:t>
            </a:r>
            <a:endParaRPr sz="4000" b="0" i="0" u="none" strike="noStrike" cap="none" dirty="0">
              <a:solidFill>
                <a:srgbClr val="0065A2"/>
              </a:solidFill>
              <a:latin typeface="Arial"/>
              <a:ea typeface="Arial"/>
              <a:cs typeface="Arial"/>
              <a:sym typeface="Arial"/>
            </a:endParaRPr>
          </a:p>
        </p:txBody>
      </p:sp>
      <p:sp>
        <p:nvSpPr>
          <p:cNvPr id="76" name="Google Shape;76;p18"/>
          <p:cNvSpPr/>
          <p:nvPr/>
        </p:nvSpPr>
        <p:spPr>
          <a:xfrm>
            <a:off x="1530983" y="2084406"/>
            <a:ext cx="3772537" cy="297773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25000"/>
              </a:lnSpc>
              <a:spcBef>
                <a:spcPts val="0"/>
              </a:spcBef>
              <a:spcAft>
                <a:spcPts val="0"/>
              </a:spcAft>
              <a:buClr>
                <a:schemeClr val="lt1"/>
              </a:buClr>
              <a:buSzPts val="2000"/>
              <a:buFont typeface="Arial" panose="020B0604020202020204" pitchFamily="34" charset="0"/>
              <a:buChar char="•"/>
            </a:pPr>
            <a:r>
              <a:rPr lang="en-US" sz="2000" b="0" i="0" u="none" strike="noStrike" cap="none" dirty="0">
                <a:solidFill>
                  <a:schemeClr val="lt1"/>
                </a:solidFill>
                <a:latin typeface="Arial"/>
                <a:ea typeface="Arial"/>
                <a:cs typeface="Arial"/>
                <a:sym typeface="Arial"/>
              </a:rPr>
              <a:t> Graduating Seniors</a:t>
            </a:r>
            <a:endParaRPr sz="1400" b="0" i="0" u="none" strike="noStrike" cap="none" dirty="0">
              <a:solidFill>
                <a:srgbClr val="000000"/>
              </a:solidFill>
              <a:latin typeface="Arial"/>
              <a:ea typeface="Arial"/>
              <a:cs typeface="Arial"/>
              <a:sym typeface="Arial"/>
            </a:endParaRPr>
          </a:p>
          <a:p>
            <a:pPr marL="342900" marR="0" lvl="0" indent="-342900" algn="l" rtl="0">
              <a:lnSpc>
                <a:spcPct val="125000"/>
              </a:lnSpc>
              <a:spcBef>
                <a:spcPts val="0"/>
              </a:spcBef>
              <a:spcAft>
                <a:spcPts val="0"/>
              </a:spcAft>
              <a:buClr>
                <a:schemeClr val="dk1"/>
              </a:buClr>
              <a:buSzPts val="2000"/>
              <a:buFont typeface="Arial" panose="020B0604020202020204" pitchFamily="34" charset="0"/>
              <a:buChar char="•"/>
            </a:pPr>
            <a:endParaRPr sz="2000" b="0" i="0" u="none" strike="noStrike" cap="none" dirty="0">
              <a:solidFill>
                <a:schemeClr val="lt1"/>
              </a:solidFill>
              <a:latin typeface="Arial"/>
              <a:ea typeface="Arial"/>
              <a:cs typeface="Arial"/>
              <a:sym typeface="Arial"/>
            </a:endParaRPr>
          </a:p>
          <a:p>
            <a:pPr marL="342900" marR="0" lvl="0" indent="-342900" algn="l" rtl="0">
              <a:lnSpc>
                <a:spcPct val="125000"/>
              </a:lnSpc>
              <a:spcBef>
                <a:spcPts val="0"/>
              </a:spcBef>
              <a:spcAft>
                <a:spcPts val="0"/>
              </a:spcAft>
              <a:buClr>
                <a:schemeClr val="lt1"/>
              </a:buClr>
              <a:buSzPts val="2000"/>
              <a:buFont typeface="Arial" panose="020B0604020202020204" pitchFamily="34" charset="0"/>
              <a:buChar char="•"/>
            </a:pPr>
            <a:r>
              <a:rPr lang="en-US" sz="2000" b="0" i="0" u="none" strike="noStrike" cap="none" dirty="0">
                <a:solidFill>
                  <a:schemeClr val="lt1"/>
                </a:solidFill>
                <a:latin typeface="Arial"/>
                <a:ea typeface="Arial"/>
                <a:cs typeface="Arial"/>
                <a:sym typeface="Arial"/>
              </a:rPr>
              <a:t> Recent </a:t>
            </a:r>
            <a:r>
              <a:rPr lang="en-US" sz="2000" dirty="0">
                <a:solidFill>
                  <a:schemeClr val="lt1"/>
                </a:solidFill>
              </a:rPr>
              <a:t>G</a:t>
            </a:r>
            <a:r>
              <a:rPr lang="en-US" sz="2000" b="0" i="0" u="none" strike="noStrike" cap="none" dirty="0">
                <a:solidFill>
                  <a:schemeClr val="lt1"/>
                </a:solidFill>
                <a:latin typeface="Arial"/>
                <a:ea typeface="Arial"/>
                <a:cs typeface="Arial"/>
                <a:sym typeface="Arial"/>
              </a:rPr>
              <a:t>raduates</a:t>
            </a:r>
            <a:endParaRPr sz="1400" b="0" i="0" u="none" strike="noStrike" cap="none" dirty="0">
              <a:solidFill>
                <a:srgbClr val="000000"/>
              </a:solidFill>
              <a:latin typeface="Arial"/>
              <a:ea typeface="Arial"/>
              <a:cs typeface="Arial"/>
              <a:sym typeface="Arial"/>
            </a:endParaRPr>
          </a:p>
          <a:p>
            <a:pPr marL="342900" marR="0" lvl="0" indent="-342900" algn="l" rtl="0">
              <a:lnSpc>
                <a:spcPct val="125000"/>
              </a:lnSpc>
              <a:spcBef>
                <a:spcPts val="0"/>
              </a:spcBef>
              <a:spcAft>
                <a:spcPts val="0"/>
              </a:spcAft>
              <a:buClr>
                <a:schemeClr val="dk1"/>
              </a:buClr>
              <a:buSzPts val="2000"/>
              <a:buFont typeface="Arial" panose="020B0604020202020204" pitchFamily="34" charset="0"/>
              <a:buChar char="•"/>
            </a:pPr>
            <a:endParaRPr sz="2000" b="0" i="0" u="none" strike="noStrike" cap="none" dirty="0">
              <a:solidFill>
                <a:schemeClr val="lt1"/>
              </a:solidFill>
              <a:latin typeface="Arial"/>
              <a:ea typeface="Arial"/>
              <a:cs typeface="Arial"/>
              <a:sym typeface="Arial"/>
            </a:endParaRPr>
          </a:p>
          <a:p>
            <a:pPr marL="342900" marR="0" lvl="0" indent="-342900" algn="l" rtl="0">
              <a:lnSpc>
                <a:spcPct val="125000"/>
              </a:lnSpc>
              <a:spcBef>
                <a:spcPts val="0"/>
              </a:spcBef>
              <a:spcAft>
                <a:spcPts val="0"/>
              </a:spcAft>
              <a:buClr>
                <a:schemeClr val="lt1"/>
              </a:buClr>
              <a:buSzPts val="2000"/>
              <a:buFont typeface="Arial" panose="020B0604020202020204" pitchFamily="34" charset="0"/>
              <a:buChar char="•"/>
            </a:pPr>
            <a:r>
              <a:rPr lang="en-US" sz="2000" b="0" i="0" u="none" strike="noStrike" cap="none" dirty="0">
                <a:solidFill>
                  <a:schemeClr val="lt1"/>
                </a:solidFill>
                <a:latin typeface="Arial"/>
                <a:ea typeface="Arial"/>
                <a:cs typeface="Arial"/>
                <a:sym typeface="Arial"/>
              </a:rPr>
              <a:t> Graduate Students</a:t>
            </a:r>
            <a:endParaRPr sz="1400" b="0" i="0" u="none" strike="noStrike" cap="none" dirty="0">
              <a:solidFill>
                <a:srgbClr val="000000"/>
              </a:solidFill>
              <a:latin typeface="Arial"/>
              <a:ea typeface="Arial"/>
              <a:cs typeface="Arial"/>
              <a:sym typeface="Arial"/>
            </a:endParaRPr>
          </a:p>
          <a:p>
            <a:pPr marL="342900" marR="0" lvl="0" indent="-342900" algn="l" rtl="0">
              <a:lnSpc>
                <a:spcPct val="125000"/>
              </a:lnSpc>
              <a:spcBef>
                <a:spcPts val="0"/>
              </a:spcBef>
              <a:spcAft>
                <a:spcPts val="0"/>
              </a:spcAft>
              <a:buClr>
                <a:schemeClr val="dk1"/>
              </a:buClr>
              <a:buSzPts val="2000"/>
              <a:buFont typeface="Arial" panose="020B0604020202020204" pitchFamily="34" charset="0"/>
              <a:buChar char="•"/>
            </a:pPr>
            <a:endParaRPr sz="2000" b="0" i="0" u="none" strike="noStrike" cap="none" dirty="0">
              <a:solidFill>
                <a:schemeClr val="lt1"/>
              </a:solidFill>
              <a:latin typeface="Arial"/>
              <a:ea typeface="Arial"/>
              <a:cs typeface="Arial"/>
              <a:sym typeface="Arial"/>
            </a:endParaRPr>
          </a:p>
          <a:p>
            <a:pPr marL="342900" marR="0" lvl="0" indent="-342900" algn="l" rtl="0">
              <a:lnSpc>
                <a:spcPct val="125000"/>
              </a:lnSpc>
              <a:spcBef>
                <a:spcPts val="0"/>
              </a:spcBef>
              <a:spcAft>
                <a:spcPts val="0"/>
              </a:spcAft>
              <a:buClr>
                <a:schemeClr val="lt1"/>
              </a:buClr>
              <a:buSzPts val="2000"/>
              <a:buFont typeface="Arial" panose="020B0604020202020204" pitchFamily="34" charset="0"/>
              <a:buChar char="•"/>
            </a:pPr>
            <a:r>
              <a:rPr lang="en-US" sz="2000" b="0" i="0" u="none" strike="noStrike" cap="none" dirty="0">
                <a:solidFill>
                  <a:schemeClr val="lt1"/>
                </a:solidFill>
                <a:latin typeface="Arial"/>
                <a:ea typeface="Arial"/>
                <a:cs typeface="Arial"/>
                <a:sym typeface="Arial"/>
              </a:rPr>
              <a:t> Early Career </a:t>
            </a:r>
            <a:r>
              <a:rPr lang="en-US" sz="2000" dirty="0">
                <a:solidFill>
                  <a:schemeClr val="lt1"/>
                </a:solidFill>
              </a:rPr>
              <a:t>P</a:t>
            </a:r>
            <a:r>
              <a:rPr lang="en-US" sz="2000" b="0" i="0" u="none" strike="noStrike" cap="none" dirty="0">
                <a:solidFill>
                  <a:schemeClr val="lt1"/>
                </a:solidFill>
                <a:latin typeface="Arial"/>
                <a:ea typeface="Arial"/>
                <a:cs typeface="Arial"/>
                <a:sym typeface="Arial"/>
              </a:rPr>
              <a:t>rofessionals, including creative and performing artists/musicians</a:t>
            </a:r>
            <a:endParaRPr sz="1400" b="0" i="0" u="none" strike="noStrike" cap="none" dirty="0">
              <a:solidFill>
                <a:srgbClr val="000000"/>
              </a:solidFill>
              <a:latin typeface="Arial"/>
              <a:ea typeface="Arial"/>
              <a:cs typeface="Arial"/>
              <a:sym typeface="Arial"/>
            </a:endParaRPr>
          </a:p>
        </p:txBody>
      </p:sp>
      <p:pic>
        <p:nvPicPr>
          <p:cNvPr id="77" name="Google Shape;77;p18"/>
          <p:cNvPicPr preferRelativeResize="0"/>
          <p:nvPr/>
        </p:nvPicPr>
        <p:blipFill rotWithShape="1">
          <a:blip r:embed="rId5">
            <a:alphaModFix/>
          </a:blip>
          <a:srcRect/>
          <a:stretch/>
        </p:blipFill>
        <p:spPr>
          <a:xfrm>
            <a:off x="6087714" y="3211474"/>
            <a:ext cx="255237" cy="255237"/>
          </a:xfrm>
          <a:prstGeom prst="rect">
            <a:avLst/>
          </a:prstGeom>
          <a:noFill/>
          <a:ln>
            <a:noFill/>
          </a:ln>
        </p:spPr>
      </p:pic>
      <p:sp>
        <p:nvSpPr>
          <p:cNvPr id="78" name="Google Shape;78;p18"/>
          <p:cNvSpPr txBox="1"/>
          <p:nvPr/>
        </p:nvSpPr>
        <p:spPr>
          <a:xfrm>
            <a:off x="6391055" y="3124876"/>
            <a:ext cx="5687338" cy="374461"/>
          </a:xfrm>
          <a:prstGeom prst="rect">
            <a:avLst/>
          </a:prstGeom>
          <a:noFill/>
          <a:ln>
            <a:noFill/>
          </a:ln>
        </p:spPr>
        <p:txBody>
          <a:bodyPr spcFirstLastPara="1" wrap="square" lIns="91425" tIns="45700" rIns="91425" bIns="45700" anchor="t" anchorCtr="0">
            <a:noAutofit/>
          </a:bodyPr>
          <a:lstStyle/>
          <a:p>
            <a:pPr marL="0" marR="0" lvl="0" indent="0" algn="l" rtl="0">
              <a:lnSpc>
                <a:spcPct val="107500"/>
              </a:lnSpc>
              <a:spcBef>
                <a:spcPts val="0"/>
              </a:spcBef>
              <a:spcAft>
                <a:spcPts val="0"/>
              </a:spcAft>
              <a:buClr>
                <a:srgbClr val="454A4A"/>
              </a:buClr>
              <a:buSzPts val="2000"/>
              <a:buFont typeface="Arial"/>
              <a:buNone/>
            </a:pPr>
            <a:r>
              <a:rPr lang="en-US" sz="2000" b="0" i="0" u="none" strike="noStrike" cap="none" dirty="0">
                <a:solidFill>
                  <a:srgbClr val="0065A2"/>
                </a:solidFill>
                <a:latin typeface="Arial"/>
                <a:ea typeface="Arial"/>
                <a:cs typeface="Arial"/>
                <a:sym typeface="Arial"/>
              </a:rPr>
              <a:t>Bachelor’s degree or equivalent by start of grant</a:t>
            </a:r>
            <a:endParaRPr sz="1400" b="0" i="0" u="none" strike="noStrike" cap="none" dirty="0">
              <a:solidFill>
                <a:srgbClr val="0065A2"/>
              </a:solidFill>
              <a:latin typeface="Arial"/>
              <a:ea typeface="Arial"/>
              <a:cs typeface="Arial"/>
              <a:sym typeface="Arial"/>
            </a:endParaRPr>
          </a:p>
        </p:txBody>
      </p:sp>
      <p:sp>
        <p:nvSpPr>
          <p:cNvPr id="79" name="Google Shape;79;p18"/>
          <p:cNvSpPr txBox="1"/>
          <p:nvPr/>
        </p:nvSpPr>
        <p:spPr>
          <a:xfrm>
            <a:off x="6021924" y="1885890"/>
            <a:ext cx="3426451" cy="3970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65A2"/>
              </a:buClr>
              <a:buSzPts val="2200"/>
              <a:buFont typeface="Arial"/>
              <a:buNone/>
            </a:pPr>
            <a:r>
              <a:rPr lang="en-US" sz="2200" b="1" i="0" u="none" strike="noStrike" cap="none">
                <a:solidFill>
                  <a:srgbClr val="0065A2"/>
                </a:solidFill>
                <a:latin typeface="Arial"/>
                <a:ea typeface="Arial"/>
                <a:cs typeface="Arial"/>
                <a:sym typeface="Arial"/>
              </a:rPr>
              <a:t>Basic Eligibility</a:t>
            </a:r>
            <a:endParaRPr sz="2200" b="1" i="0" u="none" strike="noStrike" cap="none">
              <a:solidFill>
                <a:srgbClr val="0065A2"/>
              </a:solidFill>
              <a:latin typeface="Arial"/>
              <a:ea typeface="Arial"/>
              <a:cs typeface="Arial"/>
              <a:sym typeface="Arial"/>
            </a:endParaRPr>
          </a:p>
        </p:txBody>
      </p:sp>
      <p:cxnSp>
        <p:nvCxnSpPr>
          <p:cNvPr id="80" name="Google Shape;80;p18"/>
          <p:cNvCxnSpPr/>
          <p:nvPr/>
        </p:nvCxnSpPr>
        <p:spPr>
          <a:xfrm>
            <a:off x="6066674" y="2384784"/>
            <a:ext cx="456968" cy="0"/>
          </a:xfrm>
          <a:prstGeom prst="straightConnector1">
            <a:avLst/>
          </a:prstGeom>
          <a:noFill/>
          <a:ln w="50800" cap="flat" cmpd="sng">
            <a:solidFill>
              <a:srgbClr val="00A9E0"/>
            </a:solidFill>
            <a:prstDash val="solid"/>
            <a:round/>
            <a:headEnd type="none" w="sm" len="sm"/>
            <a:tailEnd type="none" w="sm" len="sm"/>
          </a:ln>
        </p:spPr>
      </p:cxnSp>
      <p:grpSp>
        <p:nvGrpSpPr>
          <p:cNvPr id="81" name="Google Shape;81;p18"/>
          <p:cNvGrpSpPr/>
          <p:nvPr/>
        </p:nvGrpSpPr>
        <p:grpSpPr>
          <a:xfrm>
            <a:off x="6087714" y="2511401"/>
            <a:ext cx="5734904" cy="374400"/>
            <a:chOff x="15649125" y="1452389"/>
            <a:chExt cx="11048477" cy="748800"/>
          </a:xfrm>
        </p:grpSpPr>
        <p:pic>
          <p:nvPicPr>
            <p:cNvPr id="82" name="Google Shape;82;p18"/>
            <p:cNvPicPr preferRelativeResize="0"/>
            <p:nvPr/>
          </p:nvPicPr>
          <p:blipFill rotWithShape="1">
            <a:blip r:embed="rId5">
              <a:alphaModFix/>
            </a:blip>
            <a:srcRect/>
            <a:stretch/>
          </p:blipFill>
          <p:spPr>
            <a:xfrm>
              <a:off x="15649125" y="1625585"/>
              <a:ext cx="510473" cy="510473"/>
            </a:xfrm>
            <a:prstGeom prst="rect">
              <a:avLst/>
            </a:prstGeom>
            <a:noFill/>
            <a:ln>
              <a:noFill/>
            </a:ln>
          </p:spPr>
        </p:pic>
        <p:sp>
          <p:nvSpPr>
            <p:cNvPr id="83" name="Google Shape;83;p18"/>
            <p:cNvSpPr txBox="1"/>
            <p:nvPr/>
          </p:nvSpPr>
          <p:spPr>
            <a:xfrm>
              <a:off x="16255802" y="1452389"/>
              <a:ext cx="10441800" cy="748800"/>
            </a:xfrm>
            <a:prstGeom prst="rect">
              <a:avLst/>
            </a:prstGeom>
            <a:noFill/>
            <a:ln>
              <a:noFill/>
            </a:ln>
          </p:spPr>
          <p:txBody>
            <a:bodyPr spcFirstLastPara="1" wrap="square" lIns="91425" tIns="45700" rIns="91425" bIns="45700" anchor="t" anchorCtr="0">
              <a:noAutofit/>
            </a:bodyPr>
            <a:lstStyle/>
            <a:p>
              <a:pPr marL="0" marR="0" lvl="0" indent="0" algn="l" rtl="0">
                <a:lnSpc>
                  <a:spcPct val="107500"/>
                </a:lnSpc>
                <a:spcBef>
                  <a:spcPts val="0"/>
                </a:spcBef>
                <a:spcAft>
                  <a:spcPts val="0"/>
                </a:spcAft>
                <a:buClr>
                  <a:srgbClr val="454A4A"/>
                </a:buClr>
                <a:buSzPts val="2000"/>
                <a:buFont typeface="Arial"/>
                <a:buNone/>
              </a:pPr>
              <a:r>
                <a:rPr lang="en-US" sz="2000" b="0" i="0" u="none" strike="noStrike" cap="none">
                  <a:solidFill>
                    <a:srgbClr val="0065A2"/>
                  </a:solidFill>
                  <a:latin typeface="Arial"/>
                  <a:ea typeface="Arial"/>
                  <a:cs typeface="Arial"/>
                  <a:sym typeface="Arial"/>
                </a:rPr>
                <a:t>U.S. citizen by the application deadline</a:t>
              </a:r>
              <a:endParaRPr sz="1400" b="0" i="0" u="none" strike="noStrike" cap="none">
                <a:solidFill>
                  <a:srgbClr val="0065A2"/>
                </a:solidFill>
                <a:latin typeface="Arial"/>
                <a:ea typeface="Arial"/>
                <a:cs typeface="Arial"/>
                <a:sym typeface="Arial"/>
              </a:endParaRPr>
            </a:p>
          </p:txBody>
        </p:sp>
      </p:grpSp>
      <p:pic>
        <p:nvPicPr>
          <p:cNvPr id="84" name="Google Shape;84;p18"/>
          <p:cNvPicPr preferRelativeResize="0"/>
          <p:nvPr/>
        </p:nvPicPr>
        <p:blipFill rotWithShape="1">
          <a:blip r:embed="rId5">
            <a:alphaModFix/>
          </a:blip>
          <a:srcRect/>
          <a:stretch/>
        </p:blipFill>
        <p:spPr>
          <a:xfrm>
            <a:off x="6087714" y="3844941"/>
            <a:ext cx="255237" cy="255237"/>
          </a:xfrm>
          <a:prstGeom prst="rect">
            <a:avLst/>
          </a:prstGeom>
          <a:noFill/>
          <a:ln>
            <a:noFill/>
          </a:ln>
        </p:spPr>
      </p:pic>
      <p:sp>
        <p:nvSpPr>
          <p:cNvPr id="85" name="Google Shape;85;p18"/>
          <p:cNvSpPr txBox="1"/>
          <p:nvPr/>
        </p:nvSpPr>
        <p:spPr>
          <a:xfrm>
            <a:off x="6391055" y="3758343"/>
            <a:ext cx="4831127" cy="374461"/>
          </a:xfrm>
          <a:prstGeom prst="rect">
            <a:avLst/>
          </a:prstGeom>
          <a:noFill/>
          <a:ln>
            <a:noFill/>
          </a:ln>
        </p:spPr>
        <p:txBody>
          <a:bodyPr spcFirstLastPara="1" wrap="square" lIns="91425" tIns="45700" rIns="91425" bIns="45700" anchor="t" anchorCtr="0">
            <a:noAutofit/>
          </a:bodyPr>
          <a:lstStyle/>
          <a:p>
            <a:pPr marL="0" marR="0" lvl="0" indent="0" algn="l" rtl="0">
              <a:lnSpc>
                <a:spcPct val="107500"/>
              </a:lnSpc>
              <a:spcBef>
                <a:spcPts val="0"/>
              </a:spcBef>
              <a:spcAft>
                <a:spcPts val="0"/>
              </a:spcAft>
              <a:buClr>
                <a:srgbClr val="454A4A"/>
              </a:buClr>
              <a:buSzPts val="2000"/>
              <a:buFont typeface="Arial"/>
              <a:buNone/>
            </a:pPr>
            <a:r>
              <a:rPr lang="en-US" sz="2000" b="0" i="0" u="none" strike="noStrike" cap="none" dirty="0">
                <a:solidFill>
                  <a:srgbClr val="0065A2"/>
                </a:solidFill>
                <a:latin typeface="Arial"/>
                <a:ea typeface="Arial"/>
                <a:cs typeface="Arial"/>
                <a:sym typeface="Arial"/>
              </a:rPr>
              <a:t>No Doctorate at the time of application</a:t>
            </a:r>
            <a:endParaRPr sz="1400" b="0" i="0" u="none" strike="noStrike" cap="none" dirty="0">
              <a:solidFill>
                <a:srgbClr val="0065A2"/>
              </a:solidFill>
              <a:latin typeface="Arial"/>
              <a:ea typeface="Arial"/>
              <a:cs typeface="Arial"/>
              <a:sym typeface="Arial"/>
            </a:endParaRPr>
          </a:p>
        </p:txBody>
      </p:sp>
      <p:pic>
        <p:nvPicPr>
          <p:cNvPr id="86" name="Google Shape;86;p18"/>
          <p:cNvPicPr preferRelativeResize="0"/>
          <p:nvPr/>
        </p:nvPicPr>
        <p:blipFill rotWithShape="1">
          <a:blip r:embed="rId5">
            <a:alphaModFix/>
          </a:blip>
          <a:srcRect/>
          <a:stretch/>
        </p:blipFill>
        <p:spPr>
          <a:xfrm>
            <a:off x="6115809" y="4531910"/>
            <a:ext cx="255237" cy="255237"/>
          </a:xfrm>
          <a:prstGeom prst="rect">
            <a:avLst/>
          </a:prstGeom>
          <a:noFill/>
          <a:ln>
            <a:noFill/>
          </a:ln>
        </p:spPr>
      </p:pic>
      <p:sp>
        <p:nvSpPr>
          <p:cNvPr id="87" name="Google Shape;87;p18"/>
          <p:cNvSpPr txBox="1"/>
          <p:nvPr/>
        </p:nvSpPr>
        <p:spPr>
          <a:xfrm>
            <a:off x="6419150" y="4445312"/>
            <a:ext cx="4831127" cy="374461"/>
          </a:xfrm>
          <a:prstGeom prst="rect">
            <a:avLst/>
          </a:prstGeom>
          <a:noFill/>
          <a:ln>
            <a:noFill/>
          </a:ln>
        </p:spPr>
        <p:txBody>
          <a:bodyPr spcFirstLastPara="1" wrap="square" lIns="91425" tIns="45700" rIns="91425" bIns="45700" anchor="t" anchorCtr="0">
            <a:noAutofit/>
          </a:bodyPr>
          <a:lstStyle/>
          <a:p>
            <a:pPr marL="0" marR="0" lvl="0" indent="0" algn="l" rtl="0">
              <a:lnSpc>
                <a:spcPct val="107500"/>
              </a:lnSpc>
              <a:spcBef>
                <a:spcPts val="0"/>
              </a:spcBef>
              <a:spcAft>
                <a:spcPts val="0"/>
              </a:spcAft>
              <a:buClr>
                <a:srgbClr val="454A4A"/>
              </a:buClr>
              <a:buSzPts val="2000"/>
              <a:buFont typeface="Arial"/>
              <a:buNone/>
            </a:pPr>
            <a:r>
              <a:rPr lang="en-US" sz="2000" b="0" i="0" u="none" strike="noStrike" cap="none" dirty="0">
                <a:solidFill>
                  <a:srgbClr val="0065A2"/>
                </a:solidFill>
                <a:latin typeface="Arial"/>
                <a:ea typeface="Arial"/>
                <a:cs typeface="Arial"/>
                <a:sym typeface="Arial"/>
              </a:rPr>
              <a:t>Additional Country-specific requirements</a:t>
            </a:r>
            <a:endParaRPr sz="1400" b="0" i="0" u="none" strike="noStrike" cap="none" dirty="0">
              <a:solidFill>
                <a:srgbClr val="0065A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9" descr="World map.psd"/>
          <p:cNvPicPr preferRelativeResize="0"/>
          <p:nvPr/>
        </p:nvPicPr>
        <p:blipFill rotWithShape="1">
          <a:blip r:embed="rId3">
            <a:alphaModFix amt="52999"/>
          </a:blip>
          <a:srcRect t="3949" b="6360"/>
          <a:stretch/>
        </p:blipFill>
        <p:spPr>
          <a:xfrm>
            <a:off x="82934" y="2249678"/>
            <a:ext cx="5815863" cy="2897885"/>
          </a:xfrm>
          <a:prstGeom prst="rect">
            <a:avLst/>
          </a:prstGeom>
          <a:noFill/>
          <a:ln>
            <a:noFill/>
          </a:ln>
        </p:spPr>
      </p:pic>
      <p:sp>
        <p:nvSpPr>
          <p:cNvPr id="94" name="Google Shape;94;p19"/>
          <p:cNvSpPr txBox="1"/>
          <p:nvPr/>
        </p:nvSpPr>
        <p:spPr>
          <a:xfrm>
            <a:off x="402896" y="932674"/>
            <a:ext cx="5495901" cy="707886"/>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65A2"/>
              </a:buClr>
              <a:buSzPts val="4000"/>
              <a:buFont typeface="Arial"/>
              <a:buNone/>
            </a:pPr>
            <a:r>
              <a:rPr lang="en-US" sz="4000" b="0" i="0" u="none" strike="noStrike" cap="none" dirty="0">
                <a:solidFill>
                  <a:srgbClr val="0065A2"/>
                </a:solidFill>
                <a:latin typeface="Arial"/>
                <a:ea typeface="Arial"/>
                <a:cs typeface="Arial"/>
                <a:sym typeface="Arial"/>
              </a:rPr>
              <a:t>Program Award Types</a:t>
            </a:r>
            <a:endParaRPr sz="4000" b="0" i="0" u="none" strike="noStrike" cap="none" dirty="0">
              <a:solidFill>
                <a:srgbClr val="0065A2"/>
              </a:solidFill>
              <a:latin typeface="Arial"/>
              <a:ea typeface="Arial"/>
              <a:cs typeface="Arial"/>
              <a:sym typeface="Arial"/>
            </a:endParaRPr>
          </a:p>
        </p:txBody>
      </p:sp>
      <p:sp>
        <p:nvSpPr>
          <p:cNvPr id="95" name="Google Shape;95;p19"/>
          <p:cNvSpPr txBox="1"/>
          <p:nvPr/>
        </p:nvSpPr>
        <p:spPr>
          <a:xfrm>
            <a:off x="6103917" y="1028894"/>
            <a:ext cx="3487461" cy="3970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65A2"/>
              </a:buClr>
              <a:buSzPts val="2200"/>
              <a:buFont typeface="Arial"/>
              <a:buNone/>
            </a:pPr>
            <a:r>
              <a:rPr lang="en-US" sz="2200" b="1" i="0" u="none" strike="noStrike" cap="none">
                <a:solidFill>
                  <a:srgbClr val="0065A2"/>
                </a:solidFill>
                <a:latin typeface="Arial"/>
                <a:ea typeface="Arial"/>
                <a:cs typeface="Arial"/>
                <a:sym typeface="Arial"/>
              </a:rPr>
              <a:t>Study/Research Grant</a:t>
            </a:r>
            <a:endParaRPr sz="2200" b="1" i="0" u="none" strike="noStrike" cap="none">
              <a:solidFill>
                <a:srgbClr val="0065A2"/>
              </a:solidFill>
              <a:latin typeface="Arial"/>
              <a:ea typeface="Arial"/>
              <a:cs typeface="Arial"/>
              <a:sym typeface="Arial"/>
            </a:endParaRPr>
          </a:p>
        </p:txBody>
      </p:sp>
      <p:cxnSp>
        <p:nvCxnSpPr>
          <p:cNvPr id="96" name="Google Shape;96;p19"/>
          <p:cNvCxnSpPr/>
          <p:nvPr/>
        </p:nvCxnSpPr>
        <p:spPr>
          <a:xfrm>
            <a:off x="6148667" y="1544738"/>
            <a:ext cx="456968" cy="0"/>
          </a:xfrm>
          <a:prstGeom prst="straightConnector1">
            <a:avLst/>
          </a:prstGeom>
          <a:noFill/>
          <a:ln w="50800" cap="flat" cmpd="sng">
            <a:solidFill>
              <a:srgbClr val="00A9E0"/>
            </a:solidFill>
            <a:prstDash val="solid"/>
            <a:round/>
            <a:headEnd type="none" w="sm" len="sm"/>
            <a:tailEnd type="none" w="sm" len="sm"/>
          </a:ln>
        </p:spPr>
      </p:cxnSp>
      <p:sp>
        <p:nvSpPr>
          <p:cNvPr id="97" name="Google Shape;97;p19"/>
          <p:cNvSpPr txBox="1"/>
          <p:nvPr/>
        </p:nvSpPr>
        <p:spPr>
          <a:xfrm>
            <a:off x="6103917" y="1692564"/>
            <a:ext cx="4731939"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65A2"/>
              </a:buClr>
              <a:buSzPts val="1800"/>
              <a:buFont typeface="Arial"/>
              <a:buNone/>
            </a:pPr>
            <a:r>
              <a:rPr lang="en-US" sz="1500" b="0" i="0" u="none" strike="noStrike" cap="none">
                <a:solidFill>
                  <a:srgbClr val="0065A2"/>
                </a:solidFill>
                <a:latin typeface="Arial"/>
                <a:ea typeface="Arial"/>
                <a:cs typeface="Arial"/>
                <a:sym typeface="Arial"/>
              </a:rPr>
              <a:t>Independent research, study, or arts projects abroad</a:t>
            </a:r>
            <a:endParaRPr sz="1400" b="0" i="0" u="none" strike="noStrike" cap="none">
              <a:solidFill>
                <a:srgbClr val="000000"/>
              </a:solidFill>
              <a:latin typeface="Arial"/>
              <a:ea typeface="Arial"/>
              <a:cs typeface="Arial"/>
              <a:sym typeface="Arial"/>
            </a:endParaRPr>
          </a:p>
        </p:txBody>
      </p:sp>
      <p:grpSp>
        <p:nvGrpSpPr>
          <p:cNvPr id="98" name="Google Shape;98;p19"/>
          <p:cNvGrpSpPr/>
          <p:nvPr/>
        </p:nvGrpSpPr>
        <p:grpSpPr>
          <a:xfrm>
            <a:off x="6152022" y="2102354"/>
            <a:ext cx="1713364" cy="734417"/>
            <a:chOff x="1145063" y="5976430"/>
            <a:chExt cx="3426727" cy="1468834"/>
          </a:xfrm>
        </p:grpSpPr>
        <p:sp>
          <p:nvSpPr>
            <p:cNvPr id="99" name="Google Shape;99;p19"/>
            <p:cNvSpPr txBox="1"/>
            <p:nvPr/>
          </p:nvSpPr>
          <p:spPr>
            <a:xfrm>
              <a:off x="2052289" y="6983600"/>
              <a:ext cx="2084085" cy="461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65A2"/>
                </a:buClr>
                <a:buSzPts val="1080"/>
                <a:buFont typeface="Arial"/>
                <a:buNone/>
              </a:pPr>
              <a:r>
                <a:rPr lang="en-US" sz="900" b="0" i="0" u="none" strike="noStrike" cap="none">
                  <a:solidFill>
                    <a:srgbClr val="0065A2"/>
                  </a:solidFill>
                  <a:latin typeface="Arial"/>
                  <a:ea typeface="Arial"/>
                  <a:cs typeface="Arial"/>
                  <a:sym typeface="Arial"/>
                </a:rPr>
                <a:t>Awards</a:t>
              </a:r>
              <a:endParaRPr sz="1400" b="0" i="0" u="none" strike="noStrike" cap="none">
                <a:solidFill>
                  <a:srgbClr val="000000"/>
                </a:solidFill>
                <a:latin typeface="Arial"/>
                <a:ea typeface="Arial"/>
                <a:cs typeface="Arial"/>
                <a:sym typeface="Arial"/>
              </a:endParaRPr>
            </a:p>
          </p:txBody>
        </p:sp>
        <p:sp>
          <p:nvSpPr>
            <p:cNvPr id="100" name="Google Shape;100;p19"/>
            <p:cNvSpPr txBox="1"/>
            <p:nvPr/>
          </p:nvSpPr>
          <p:spPr>
            <a:xfrm>
              <a:off x="2052289" y="5976430"/>
              <a:ext cx="2519501" cy="11818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ED5"/>
                </a:buClr>
                <a:buSzPts val="3600"/>
                <a:buFont typeface="Arial"/>
                <a:buNone/>
              </a:pPr>
              <a:r>
                <a:rPr lang="en-US" sz="3600" b="1" i="0" u="none" strike="noStrike" cap="none">
                  <a:solidFill>
                    <a:srgbClr val="009ED5"/>
                  </a:solidFill>
                  <a:latin typeface="Arial"/>
                  <a:ea typeface="Arial"/>
                  <a:cs typeface="Arial"/>
                  <a:sym typeface="Arial"/>
                </a:rPr>
                <a:t>950+</a:t>
              </a:r>
              <a:endParaRPr sz="3600" b="1" i="0" u="none" strike="noStrike" cap="none">
                <a:solidFill>
                  <a:srgbClr val="009ED5"/>
                </a:solidFill>
                <a:latin typeface="Arial"/>
                <a:ea typeface="Arial"/>
                <a:cs typeface="Arial"/>
                <a:sym typeface="Arial"/>
              </a:endParaRPr>
            </a:p>
          </p:txBody>
        </p:sp>
        <p:pic>
          <p:nvPicPr>
            <p:cNvPr id="101" name="Google Shape;101;p19"/>
            <p:cNvPicPr preferRelativeResize="0"/>
            <p:nvPr/>
          </p:nvPicPr>
          <p:blipFill rotWithShape="1">
            <a:blip r:embed="rId4">
              <a:alphaModFix/>
            </a:blip>
            <a:srcRect/>
            <a:stretch/>
          </p:blipFill>
          <p:spPr>
            <a:xfrm>
              <a:off x="1145063" y="6234984"/>
              <a:ext cx="787400" cy="1092200"/>
            </a:xfrm>
            <a:prstGeom prst="rect">
              <a:avLst/>
            </a:prstGeom>
            <a:noFill/>
            <a:ln>
              <a:noFill/>
            </a:ln>
          </p:spPr>
        </p:pic>
      </p:grpSp>
      <p:grpSp>
        <p:nvGrpSpPr>
          <p:cNvPr id="102" name="Google Shape;102;p19"/>
          <p:cNvGrpSpPr/>
          <p:nvPr/>
        </p:nvGrpSpPr>
        <p:grpSpPr>
          <a:xfrm>
            <a:off x="8224570" y="2102354"/>
            <a:ext cx="2004329" cy="734417"/>
            <a:chOff x="5155466" y="5976430"/>
            <a:chExt cx="4008657" cy="1468834"/>
          </a:xfrm>
        </p:grpSpPr>
        <p:sp>
          <p:nvSpPr>
            <p:cNvPr id="103" name="Google Shape;103;p19"/>
            <p:cNvSpPr txBox="1"/>
            <p:nvPr/>
          </p:nvSpPr>
          <p:spPr>
            <a:xfrm>
              <a:off x="6176574" y="6983600"/>
              <a:ext cx="2969027" cy="461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65A2"/>
                </a:buClr>
                <a:buSzPts val="1080"/>
                <a:buFont typeface="Arial"/>
                <a:buNone/>
              </a:pPr>
              <a:r>
                <a:rPr lang="en-US" sz="900" b="0" i="0" u="none" strike="noStrike" cap="none">
                  <a:solidFill>
                    <a:srgbClr val="0065A2"/>
                  </a:solidFill>
                  <a:latin typeface="Arial"/>
                  <a:ea typeface="Arial"/>
                  <a:cs typeface="Arial"/>
                  <a:sym typeface="Arial"/>
                </a:rPr>
                <a:t>Months</a:t>
              </a:r>
              <a:endParaRPr sz="1400" b="0" i="0" u="none" strike="noStrike" cap="none">
                <a:solidFill>
                  <a:srgbClr val="000000"/>
                </a:solidFill>
                <a:latin typeface="Arial"/>
                <a:ea typeface="Arial"/>
                <a:cs typeface="Arial"/>
                <a:sym typeface="Arial"/>
              </a:endParaRPr>
            </a:p>
          </p:txBody>
        </p:sp>
        <p:sp>
          <p:nvSpPr>
            <p:cNvPr id="104" name="Google Shape;104;p19"/>
            <p:cNvSpPr txBox="1"/>
            <p:nvPr/>
          </p:nvSpPr>
          <p:spPr>
            <a:xfrm>
              <a:off x="6176574" y="5976430"/>
              <a:ext cx="2987549" cy="11818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ED5"/>
                </a:buClr>
                <a:buSzPts val="3600"/>
                <a:buFont typeface="Arial"/>
                <a:buNone/>
              </a:pPr>
              <a:r>
                <a:rPr lang="en-US" sz="3600" b="1" i="0" u="none" strike="noStrike" cap="none">
                  <a:solidFill>
                    <a:srgbClr val="009ED5"/>
                  </a:solidFill>
                  <a:latin typeface="Arial"/>
                  <a:ea typeface="Arial"/>
                  <a:cs typeface="Arial"/>
                  <a:sym typeface="Arial"/>
                </a:rPr>
                <a:t>8-10</a:t>
              </a:r>
              <a:endParaRPr sz="3600" b="1" i="0" u="none" strike="noStrike" cap="none">
                <a:solidFill>
                  <a:srgbClr val="009ED5"/>
                </a:solidFill>
                <a:latin typeface="Arial"/>
                <a:ea typeface="Arial"/>
                <a:cs typeface="Arial"/>
                <a:sym typeface="Arial"/>
              </a:endParaRPr>
            </a:p>
          </p:txBody>
        </p:sp>
        <p:pic>
          <p:nvPicPr>
            <p:cNvPr id="105" name="Google Shape;105;p19"/>
            <p:cNvPicPr preferRelativeResize="0"/>
            <p:nvPr/>
          </p:nvPicPr>
          <p:blipFill rotWithShape="1">
            <a:blip r:embed="rId5">
              <a:alphaModFix/>
            </a:blip>
            <a:srcRect/>
            <a:stretch/>
          </p:blipFill>
          <p:spPr>
            <a:xfrm>
              <a:off x="5155466" y="6061788"/>
              <a:ext cx="749300" cy="800100"/>
            </a:xfrm>
            <a:prstGeom prst="rect">
              <a:avLst/>
            </a:prstGeom>
            <a:noFill/>
            <a:ln>
              <a:noFill/>
            </a:ln>
          </p:spPr>
        </p:pic>
      </p:grpSp>
      <p:grpSp>
        <p:nvGrpSpPr>
          <p:cNvPr id="106" name="Google Shape;106;p19"/>
          <p:cNvGrpSpPr/>
          <p:nvPr/>
        </p:nvGrpSpPr>
        <p:grpSpPr>
          <a:xfrm>
            <a:off x="10190775" y="2102354"/>
            <a:ext cx="1789564" cy="734417"/>
            <a:chOff x="1145063" y="8651352"/>
            <a:chExt cx="3579127" cy="1468834"/>
          </a:xfrm>
        </p:grpSpPr>
        <p:pic>
          <p:nvPicPr>
            <p:cNvPr id="107" name="Google Shape;107;p19"/>
            <p:cNvPicPr preferRelativeResize="0"/>
            <p:nvPr/>
          </p:nvPicPr>
          <p:blipFill rotWithShape="1">
            <a:blip r:embed="rId6">
              <a:alphaModFix/>
            </a:blip>
            <a:srcRect/>
            <a:stretch/>
          </p:blipFill>
          <p:spPr>
            <a:xfrm>
              <a:off x="1145063" y="8651352"/>
              <a:ext cx="850900" cy="1104900"/>
            </a:xfrm>
            <a:prstGeom prst="rect">
              <a:avLst/>
            </a:prstGeom>
            <a:noFill/>
            <a:ln>
              <a:noFill/>
            </a:ln>
          </p:spPr>
        </p:pic>
        <p:sp>
          <p:nvSpPr>
            <p:cNvPr id="108" name="Google Shape;108;p19"/>
            <p:cNvSpPr txBox="1"/>
            <p:nvPr/>
          </p:nvSpPr>
          <p:spPr>
            <a:xfrm>
              <a:off x="2204689" y="9658522"/>
              <a:ext cx="2519501" cy="461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65A2"/>
                </a:buClr>
                <a:buSzPts val="1080"/>
                <a:buFont typeface="Arial"/>
                <a:buNone/>
              </a:pPr>
              <a:r>
                <a:rPr lang="en-US" sz="900" b="0" i="0" u="none" strike="noStrike" cap="none">
                  <a:solidFill>
                    <a:srgbClr val="0065A2"/>
                  </a:solidFill>
                  <a:latin typeface="Arial"/>
                  <a:ea typeface="Arial"/>
                  <a:cs typeface="Arial"/>
                  <a:sym typeface="Arial"/>
                </a:rPr>
                <a:t>Countries</a:t>
              </a:r>
              <a:endParaRPr sz="1400" b="0" i="0" u="none" strike="noStrike" cap="none">
                <a:solidFill>
                  <a:srgbClr val="000000"/>
                </a:solidFill>
                <a:latin typeface="Arial"/>
                <a:ea typeface="Arial"/>
                <a:cs typeface="Arial"/>
                <a:sym typeface="Arial"/>
              </a:endParaRPr>
            </a:p>
          </p:txBody>
        </p:sp>
        <p:sp>
          <p:nvSpPr>
            <p:cNvPr id="109" name="Google Shape;109;p19"/>
            <p:cNvSpPr txBox="1"/>
            <p:nvPr/>
          </p:nvSpPr>
          <p:spPr>
            <a:xfrm>
              <a:off x="2204689" y="8651352"/>
              <a:ext cx="2519501" cy="11818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ED5"/>
                </a:buClr>
                <a:buSzPts val="3600"/>
                <a:buFont typeface="Arial"/>
                <a:buNone/>
              </a:pPr>
              <a:r>
                <a:rPr lang="en-US" sz="3600" b="1" i="0" u="none" strike="noStrike" cap="none">
                  <a:solidFill>
                    <a:srgbClr val="009ED5"/>
                  </a:solidFill>
                  <a:latin typeface="Arial"/>
                  <a:ea typeface="Arial"/>
                  <a:cs typeface="Arial"/>
                  <a:sym typeface="Arial"/>
                </a:rPr>
                <a:t>~140</a:t>
              </a:r>
              <a:endParaRPr sz="3600" b="1" i="0" u="none" strike="noStrike" cap="none">
                <a:solidFill>
                  <a:srgbClr val="009ED5"/>
                </a:solidFill>
                <a:latin typeface="Arial"/>
                <a:ea typeface="Arial"/>
                <a:cs typeface="Arial"/>
                <a:sym typeface="Arial"/>
              </a:endParaRPr>
            </a:p>
          </p:txBody>
        </p:sp>
      </p:grpSp>
      <p:sp>
        <p:nvSpPr>
          <p:cNvPr id="110" name="Google Shape;110;p19"/>
          <p:cNvSpPr txBox="1"/>
          <p:nvPr/>
        </p:nvSpPr>
        <p:spPr>
          <a:xfrm>
            <a:off x="6103917" y="3521653"/>
            <a:ext cx="5354494" cy="3970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65A2"/>
              </a:buClr>
              <a:buSzPts val="2200"/>
              <a:buFont typeface="Arial"/>
              <a:buNone/>
            </a:pPr>
            <a:r>
              <a:rPr lang="en-US" sz="2200" b="1" i="0" u="none" strike="noStrike" cap="none">
                <a:solidFill>
                  <a:srgbClr val="0065A2"/>
                </a:solidFill>
                <a:latin typeface="Arial"/>
                <a:ea typeface="Arial"/>
                <a:cs typeface="Arial"/>
                <a:sym typeface="Arial"/>
              </a:rPr>
              <a:t>English Teaching Assistantship (ETA)</a:t>
            </a:r>
            <a:endParaRPr sz="2200" b="1" i="0" u="none" strike="noStrike" cap="none">
              <a:solidFill>
                <a:srgbClr val="0065A2"/>
              </a:solidFill>
              <a:latin typeface="Arial"/>
              <a:ea typeface="Arial"/>
              <a:cs typeface="Arial"/>
              <a:sym typeface="Arial"/>
            </a:endParaRPr>
          </a:p>
        </p:txBody>
      </p:sp>
      <p:cxnSp>
        <p:nvCxnSpPr>
          <p:cNvPr id="111" name="Google Shape;111;p19"/>
          <p:cNvCxnSpPr/>
          <p:nvPr/>
        </p:nvCxnSpPr>
        <p:spPr>
          <a:xfrm>
            <a:off x="6148667" y="4037497"/>
            <a:ext cx="456968" cy="0"/>
          </a:xfrm>
          <a:prstGeom prst="straightConnector1">
            <a:avLst/>
          </a:prstGeom>
          <a:noFill/>
          <a:ln w="50800" cap="flat" cmpd="sng">
            <a:solidFill>
              <a:srgbClr val="00A9E0"/>
            </a:solidFill>
            <a:prstDash val="solid"/>
            <a:round/>
            <a:headEnd type="none" w="sm" len="sm"/>
            <a:tailEnd type="none" w="sm" len="sm"/>
          </a:ln>
        </p:spPr>
      </p:cxnSp>
      <p:sp>
        <p:nvSpPr>
          <p:cNvPr id="112" name="Google Shape;112;p19"/>
          <p:cNvSpPr txBox="1"/>
          <p:nvPr/>
        </p:nvSpPr>
        <p:spPr>
          <a:xfrm>
            <a:off x="6103917" y="4185323"/>
            <a:ext cx="4731939"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65A2"/>
              </a:buClr>
              <a:buSzPts val="1800"/>
              <a:buFont typeface="Arial"/>
              <a:buNone/>
            </a:pPr>
            <a:r>
              <a:rPr lang="en-US" sz="1500" b="0" i="0" u="none" strike="noStrike" cap="none">
                <a:solidFill>
                  <a:srgbClr val="0065A2"/>
                </a:solidFill>
                <a:latin typeface="Arial"/>
                <a:ea typeface="Arial"/>
                <a:cs typeface="Arial"/>
                <a:sym typeface="Arial"/>
              </a:rPr>
              <a:t>Help teach English and U.S. culture in the classroom</a:t>
            </a:r>
            <a:endParaRPr sz="1400" b="0" i="0" u="none" strike="noStrike" cap="none">
              <a:solidFill>
                <a:srgbClr val="000000"/>
              </a:solidFill>
              <a:latin typeface="Arial"/>
              <a:ea typeface="Arial"/>
              <a:cs typeface="Arial"/>
              <a:sym typeface="Arial"/>
            </a:endParaRPr>
          </a:p>
        </p:txBody>
      </p:sp>
      <p:grpSp>
        <p:nvGrpSpPr>
          <p:cNvPr id="113" name="Google Shape;113;p19"/>
          <p:cNvGrpSpPr/>
          <p:nvPr/>
        </p:nvGrpSpPr>
        <p:grpSpPr>
          <a:xfrm>
            <a:off x="6152022" y="4595113"/>
            <a:ext cx="2195776" cy="734417"/>
            <a:chOff x="1145063" y="5976430"/>
            <a:chExt cx="4391551" cy="1468834"/>
          </a:xfrm>
        </p:grpSpPr>
        <p:sp>
          <p:nvSpPr>
            <p:cNvPr id="114" name="Google Shape;114;p19"/>
            <p:cNvSpPr txBox="1"/>
            <p:nvPr/>
          </p:nvSpPr>
          <p:spPr>
            <a:xfrm>
              <a:off x="2052289" y="6983600"/>
              <a:ext cx="2084085" cy="461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65A2"/>
                </a:buClr>
                <a:buSzPts val="1080"/>
                <a:buFont typeface="Arial"/>
                <a:buNone/>
              </a:pPr>
              <a:r>
                <a:rPr lang="en-US" sz="900" b="0" i="0" u="none" strike="noStrike" cap="none">
                  <a:solidFill>
                    <a:srgbClr val="0065A2"/>
                  </a:solidFill>
                  <a:latin typeface="Arial"/>
                  <a:ea typeface="Arial"/>
                  <a:cs typeface="Arial"/>
                  <a:sym typeface="Arial"/>
                </a:rPr>
                <a:t>Awards</a:t>
              </a:r>
              <a:endParaRPr sz="1400" b="0" i="0" u="none" strike="noStrike" cap="none">
                <a:solidFill>
                  <a:srgbClr val="000000"/>
                </a:solidFill>
                <a:latin typeface="Arial"/>
                <a:ea typeface="Arial"/>
                <a:cs typeface="Arial"/>
                <a:sym typeface="Arial"/>
              </a:endParaRPr>
            </a:p>
          </p:txBody>
        </p:sp>
        <p:sp>
          <p:nvSpPr>
            <p:cNvPr id="115" name="Google Shape;115;p19"/>
            <p:cNvSpPr txBox="1"/>
            <p:nvPr/>
          </p:nvSpPr>
          <p:spPr>
            <a:xfrm>
              <a:off x="2052289" y="5976430"/>
              <a:ext cx="3484325" cy="11818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ED5"/>
                </a:buClr>
                <a:buSzPts val="3600"/>
                <a:buFont typeface="Arial"/>
                <a:buNone/>
              </a:pPr>
              <a:r>
                <a:rPr lang="en-US" sz="3600" b="1" i="0" u="none" strike="noStrike" cap="none">
                  <a:solidFill>
                    <a:srgbClr val="009ED5"/>
                  </a:solidFill>
                  <a:latin typeface="Arial"/>
                  <a:ea typeface="Arial"/>
                  <a:cs typeface="Arial"/>
                  <a:sym typeface="Arial"/>
                </a:rPr>
                <a:t>1</a:t>
              </a:r>
              <a:r>
                <a:rPr lang="en-US" sz="3000" b="1" i="0" u="none" strike="noStrike" cap="none">
                  <a:solidFill>
                    <a:srgbClr val="009ED5"/>
                  </a:solidFill>
                  <a:latin typeface="Arial"/>
                  <a:ea typeface="Arial"/>
                  <a:cs typeface="Arial"/>
                  <a:sym typeface="Arial"/>
                </a:rPr>
                <a:t>,</a:t>
              </a:r>
              <a:r>
                <a:rPr lang="en-US" sz="3600" b="1" i="0" u="none" strike="noStrike" cap="none">
                  <a:solidFill>
                    <a:srgbClr val="009ED5"/>
                  </a:solidFill>
                  <a:latin typeface="Arial"/>
                  <a:ea typeface="Arial"/>
                  <a:cs typeface="Arial"/>
                  <a:sym typeface="Arial"/>
                </a:rPr>
                <a:t>250+</a:t>
              </a:r>
              <a:endParaRPr sz="3600" b="1" i="0" u="none" strike="noStrike" cap="none">
                <a:solidFill>
                  <a:srgbClr val="009ED5"/>
                </a:solidFill>
                <a:latin typeface="Arial"/>
                <a:ea typeface="Arial"/>
                <a:cs typeface="Arial"/>
                <a:sym typeface="Arial"/>
              </a:endParaRPr>
            </a:p>
          </p:txBody>
        </p:sp>
        <p:pic>
          <p:nvPicPr>
            <p:cNvPr id="116" name="Google Shape;116;p19"/>
            <p:cNvPicPr preferRelativeResize="0"/>
            <p:nvPr/>
          </p:nvPicPr>
          <p:blipFill rotWithShape="1">
            <a:blip r:embed="rId4">
              <a:alphaModFix/>
            </a:blip>
            <a:srcRect/>
            <a:stretch/>
          </p:blipFill>
          <p:spPr>
            <a:xfrm>
              <a:off x="1145063" y="6234984"/>
              <a:ext cx="787400" cy="1092200"/>
            </a:xfrm>
            <a:prstGeom prst="rect">
              <a:avLst/>
            </a:prstGeom>
            <a:noFill/>
            <a:ln>
              <a:noFill/>
            </a:ln>
          </p:spPr>
        </p:pic>
      </p:grpSp>
      <p:grpSp>
        <p:nvGrpSpPr>
          <p:cNvPr id="117" name="Google Shape;117;p19"/>
          <p:cNvGrpSpPr/>
          <p:nvPr/>
        </p:nvGrpSpPr>
        <p:grpSpPr>
          <a:xfrm>
            <a:off x="8224570" y="4595113"/>
            <a:ext cx="2004329" cy="734417"/>
            <a:chOff x="5155466" y="5976430"/>
            <a:chExt cx="4008657" cy="1468834"/>
          </a:xfrm>
        </p:grpSpPr>
        <p:sp>
          <p:nvSpPr>
            <p:cNvPr id="118" name="Google Shape;118;p19"/>
            <p:cNvSpPr txBox="1"/>
            <p:nvPr/>
          </p:nvSpPr>
          <p:spPr>
            <a:xfrm>
              <a:off x="6176574" y="6983600"/>
              <a:ext cx="2969027" cy="461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65A2"/>
                </a:buClr>
                <a:buSzPts val="1080"/>
                <a:buFont typeface="Arial"/>
                <a:buNone/>
              </a:pPr>
              <a:r>
                <a:rPr lang="en-US" sz="900" b="0" i="0" u="none" strike="noStrike" cap="none">
                  <a:solidFill>
                    <a:srgbClr val="0065A2"/>
                  </a:solidFill>
                  <a:latin typeface="Arial"/>
                  <a:ea typeface="Arial"/>
                  <a:cs typeface="Arial"/>
                  <a:sym typeface="Arial"/>
                </a:rPr>
                <a:t>Months</a:t>
              </a:r>
              <a:endParaRPr sz="1400" b="0" i="0" u="none" strike="noStrike" cap="none">
                <a:solidFill>
                  <a:srgbClr val="000000"/>
                </a:solidFill>
                <a:latin typeface="Arial"/>
                <a:ea typeface="Arial"/>
                <a:cs typeface="Arial"/>
                <a:sym typeface="Arial"/>
              </a:endParaRPr>
            </a:p>
          </p:txBody>
        </p:sp>
        <p:sp>
          <p:nvSpPr>
            <p:cNvPr id="119" name="Google Shape;119;p19"/>
            <p:cNvSpPr txBox="1"/>
            <p:nvPr/>
          </p:nvSpPr>
          <p:spPr>
            <a:xfrm>
              <a:off x="6176574" y="5976430"/>
              <a:ext cx="2987549" cy="11818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ED5"/>
                </a:buClr>
                <a:buSzPts val="3600"/>
                <a:buFont typeface="Arial"/>
                <a:buNone/>
              </a:pPr>
              <a:r>
                <a:rPr lang="en-US" sz="3600" b="1" i="0" u="none" strike="noStrike" cap="none">
                  <a:solidFill>
                    <a:srgbClr val="009ED5"/>
                  </a:solidFill>
                  <a:latin typeface="Arial"/>
                  <a:ea typeface="Arial"/>
                  <a:cs typeface="Arial"/>
                  <a:sym typeface="Arial"/>
                </a:rPr>
                <a:t>8-10</a:t>
              </a:r>
              <a:endParaRPr sz="3600" b="1" i="0" u="none" strike="noStrike" cap="none">
                <a:solidFill>
                  <a:srgbClr val="009ED5"/>
                </a:solidFill>
                <a:latin typeface="Arial"/>
                <a:ea typeface="Arial"/>
                <a:cs typeface="Arial"/>
                <a:sym typeface="Arial"/>
              </a:endParaRPr>
            </a:p>
          </p:txBody>
        </p:sp>
        <p:pic>
          <p:nvPicPr>
            <p:cNvPr id="120" name="Google Shape;120;p19"/>
            <p:cNvPicPr preferRelativeResize="0"/>
            <p:nvPr/>
          </p:nvPicPr>
          <p:blipFill rotWithShape="1">
            <a:blip r:embed="rId5">
              <a:alphaModFix/>
            </a:blip>
            <a:srcRect/>
            <a:stretch/>
          </p:blipFill>
          <p:spPr>
            <a:xfrm>
              <a:off x="5155466" y="6061788"/>
              <a:ext cx="749300" cy="800100"/>
            </a:xfrm>
            <a:prstGeom prst="rect">
              <a:avLst/>
            </a:prstGeom>
            <a:noFill/>
            <a:ln>
              <a:noFill/>
            </a:ln>
          </p:spPr>
        </p:pic>
      </p:grpSp>
      <p:grpSp>
        <p:nvGrpSpPr>
          <p:cNvPr id="121" name="Google Shape;121;p19"/>
          <p:cNvGrpSpPr/>
          <p:nvPr/>
        </p:nvGrpSpPr>
        <p:grpSpPr>
          <a:xfrm>
            <a:off x="10190775" y="4595113"/>
            <a:ext cx="1789564" cy="734417"/>
            <a:chOff x="1145063" y="8651352"/>
            <a:chExt cx="3579127" cy="1468834"/>
          </a:xfrm>
        </p:grpSpPr>
        <p:pic>
          <p:nvPicPr>
            <p:cNvPr id="122" name="Google Shape;122;p19"/>
            <p:cNvPicPr preferRelativeResize="0"/>
            <p:nvPr/>
          </p:nvPicPr>
          <p:blipFill rotWithShape="1">
            <a:blip r:embed="rId6">
              <a:alphaModFix/>
            </a:blip>
            <a:srcRect/>
            <a:stretch/>
          </p:blipFill>
          <p:spPr>
            <a:xfrm>
              <a:off x="1145063" y="8651352"/>
              <a:ext cx="850900" cy="1104900"/>
            </a:xfrm>
            <a:prstGeom prst="rect">
              <a:avLst/>
            </a:prstGeom>
            <a:noFill/>
            <a:ln>
              <a:noFill/>
            </a:ln>
          </p:spPr>
        </p:pic>
        <p:sp>
          <p:nvSpPr>
            <p:cNvPr id="123" name="Google Shape;123;p19"/>
            <p:cNvSpPr txBox="1"/>
            <p:nvPr/>
          </p:nvSpPr>
          <p:spPr>
            <a:xfrm>
              <a:off x="2204689" y="9658522"/>
              <a:ext cx="2519501" cy="461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65A2"/>
                </a:buClr>
                <a:buSzPts val="1080"/>
                <a:buFont typeface="Arial"/>
                <a:buNone/>
              </a:pPr>
              <a:r>
                <a:rPr lang="en-US" sz="900" b="0" i="0" u="none" strike="noStrike" cap="none">
                  <a:solidFill>
                    <a:srgbClr val="0065A2"/>
                  </a:solidFill>
                  <a:latin typeface="Arial"/>
                  <a:ea typeface="Arial"/>
                  <a:cs typeface="Arial"/>
                  <a:sym typeface="Arial"/>
                </a:rPr>
                <a:t>Countries</a:t>
              </a:r>
              <a:endParaRPr sz="1400" b="0" i="0" u="none" strike="noStrike" cap="none">
                <a:solidFill>
                  <a:srgbClr val="000000"/>
                </a:solidFill>
                <a:latin typeface="Arial"/>
                <a:ea typeface="Arial"/>
                <a:cs typeface="Arial"/>
                <a:sym typeface="Arial"/>
              </a:endParaRPr>
            </a:p>
          </p:txBody>
        </p:sp>
        <p:sp>
          <p:nvSpPr>
            <p:cNvPr id="124" name="Google Shape;124;p19"/>
            <p:cNvSpPr txBox="1"/>
            <p:nvPr/>
          </p:nvSpPr>
          <p:spPr>
            <a:xfrm>
              <a:off x="2204689" y="8651352"/>
              <a:ext cx="2519501" cy="11818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ED5"/>
                </a:buClr>
                <a:buSzPts val="3600"/>
                <a:buFont typeface="Arial"/>
                <a:buNone/>
              </a:pPr>
              <a:r>
                <a:rPr lang="en-US" sz="3600" b="1" i="0" u="none" strike="noStrike" cap="none">
                  <a:solidFill>
                    <a:srgbClr val="009ED5"/>
                  </a:solidFill>
                  <a:latin typeface="Arial"/>
                  <a:ea typeface="Arial"/>
                  <a:cs typeface="Arial"/>
                  <a:sym typeface="Arial"/>
                </a:rPr>
                <a:t>~75</a:t>
              </a:r>
              <a:endParaRPr sz="3600" b="1" i="0" u="none" strike="noStrike" cap="none">
                <a:solidFill>
                  <a:srgbClr val="009ED5"/>
                </a:solidFill>
                <a:latin typeface="Arial"/>
                <a:ea typeface="Arial"/>
                <a:cs typeface="Arial"/>
                <a:sym typeface="Arial"/>
              </a:endParaRPr>
            </a:p>
          </p:txBody>
        </p:sp>
      </p:grpSp>
      <p:pic>
        <p:nvPicPr>
          <p:cNvPr id="125" name="Google Shape;125;p19"/>
          <p:cNvPicPr preferRelativeResize="0"/>
          <p:nvPr/>
        </p:nvPicPr>
        <p:blipFill rotWithShape="1">
          <a:blip r:embed="rId7">
            <a:alphaModFix/>
          </a:blip>
          <a:srcRect/>
          <a:stretch/>
        </p:blipFill>
        <p:spPr>
          <a:xfrm rot="-5400000">
            <a:off x="8945423" y="403894"/>
            <a:ext cx="31987" cy="5715000"/>
          </a:xfrm>
          <a:prstGeom prst="rect">
            <a:avLst/>
          </a:prstGeom>
          <a:noFill/>
          <a:ln>
            <a:noFill/>
          </a:ln>
        </p:spPr>
      </p:pic>
      <p:sp>
        <p:nvSpPr>
          <p:cNvPr id="126" name="Google Shape;126;p19"/>
          <p:cNvSpPr txBox="1"/>
          <p:nvPr/>
        </p:nvSpPr>
        <p:spPr>
          <a:xfrm>
            <a:off x="1399309" y="2015066"/>
            <a:ext cx="2743200" cy="32316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009ED5"/>
                </a:solidFill>
                <a:latin typeface="Calibri"/>
                <a:ea typeface="Calibri"/>
                <a:cs typeface="Calibri"/>
                <a:sym typeface="Calibri"/>
              </a:rPr>
              <a:t>2,200+ </a:t>
            </a:r>
            <a:endParaRPr sz="4000" b="1" i="0" u="none" strike="noStrike" cap="none">
              <a:solidFill>
                <a:srgbClr val="009ED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9ED5"/>
                </a:solidFill>
                <a:latin typeface="Calibri"/>
                <a:ea typeface="Calibri"/>
                <a:cs typeface="Calibri"/>
                <a:sym typeface="Calibri"/>
              </a:rPr>
              <a:t>Awards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9ED5"/>
                </a:solidFill>
                <a:latin typeface="Calibri"/>
                <a:ea typeface="Calibri"/>
                <a:cs typeface="Calibri"/>
                <a:sym typeface="Calibri"/>
              </a:rPr>
              <a:t>__</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3200" b="1" i="0" u="none" strike="noStrike" cap="none">
              <a:solidFill>
                <a:srgbClr val="009ED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009ED5"/>
                </a:solidFill>
                <a:latin typeface="Calibri"/>
                <a:ea typeface="Calibri"/>
                <a:cs typeface="Calibri"/>
                <a:sym typeface="Calibri"/>
              </a:rPr>
              <a:t>140+</a:t>
            </a:r>
            <a:r>
              <a:rPr lang="en-US" sz="3600" b="1" i="0" u="none" strike="noStrike" cap="none">
                <a:solidFill>
                  <a:srgbClr val="009ED5"/>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9ED5"/>
                </a:solidFill>
                <a:latin typeface="Calibri"/>
                <a:ea typeface="Calibri"/>
                <a:cs typeface="Calibri"/>
                <a:sym typeface="Calibri"/>
              </a:rPr>
              <a:t>Countries Worldwide</a:t>
            </a:r>
            <a:r>
              <a:rPr lang="en-US" sz="3600" b="1" i="0" u="none" strike="noStrike" cap="none">
                <a:solidFill>
                  <a:srgbClr val="009ED5"/>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p:nvPr/>
        </p:nvSpPr>
        <p:spPr>
          <a:xfrm>
            <a:off x="359921" y="1097089"/>
            <a:ext cx="9222425" cy="58477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65A2"/>
              </a:buClr>
              <a:buSzPts val="4000"/>
              <a:buFont typeface="Arial"/>
              <a:buNone/>
            </a:pPr>
            <a:r>
              <a:rPr lang="en-US" sz="4000" b="0" i="0" u="none" strike="noStrike" cap="none" dirty="0">
                <a:solidFill>
                  <a:srgbClr val="0065A2"/>
                </a:solidFill>
                <a:latin typeface="Arial"/>
                <a:ea typeface="Arial"/>
                <a:cs typeface="Arial"/>
                <a:sym typeface="Arial"/>
              </a:rPr>
              <a:t>Award Benefits</a:t>
            </a:r>
            <a:endParaRPr sz="4000" b="0" i="0" u="none" strike="noStrike" cap="none" dirty="0">
              <a:solidFill>
                <a:srgbClr val="0065A2"/>
              </a:solidFill>
              <a:latin typeface="Arial"/>
              <a:ea typeface="Arial"/>
              <a:cs typeface="Arial"/>
              <a:sym typeface="Arial"/>
            </a:endParaRPr>
          </a:p>
        </p:txBody>
      </p:sp>
      <p:sp>
        <p:nvSpPr>
          <p:cNvPr id="133" name="Google Shape;133;p20"/>
          <p:cNvSpPr txBox="1"/>
          <p:nvPr/>
        </p:nvSpPr>
        <p:spPr>
          <a:xfrm>
            <a:off x="4386043" y="1681864"/>
            <a:ext cx="3426451" cy="3970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65A2"/>
              </a:buClr>
              <a:buSzPts val="2200"/>
              <a:buFont typeface="Arial"/>
              <a:buNone/>
            </a:pPr>
            <a:r>
              <a:rPr lang="en-US" sz="2200" b="1" i="0" u="none" strike="noStrike" cap="none">
                <a:solidFill>
                  <a:srgbClr val="0065A2"/>
                </a:solidFill>
                <a:latin typeface="Arial"/>
                <a:ea typeface="Arial"/>
                <a:cs typeface="Arial"/>
                <a:sym typeface="Arial"/>
              </a:rPr>
              <a:t>Pre-Grant &amp; In-Country</a:t>
            </a:r>
            <a:endParaRPr sz="2200" b="1" i="0" u="none" strike="noStrike" cap="none">
              <a:solidFill>
                <a:srgbClr val="0065A2"/>
              </a:solidFill>
              <a:latin typeface="Arial"/>
              <a:ea typeface="Arial"/>
              <a:cs typeface="Arial"/>
              <a:sym typeface="Arial"/>
            </a:endParaRPr>
          </a:p>
        </p:txBody>
      </p:sp>
      <p:cxnSp>
        <p:nvCxnSpPr>
          <p:cNvPr id="134" name="Google Shape;134;p20"/>
          <p:cNvCxnSpPr/>
          <p:nvPr/>
        </p:nvCxnSpPr>
        <p:spPr>
          <a:xfrm>
            <a:off x="4430794" y="2180758"/>
            <a:ext cx="456968" cy="0"/>
          </a:xfrm>
          <a:prstGeom prst="straightConnector1">
            <a:avLst/>
          </a:prstGeom>
          <a:noFill/>
          <a:ln w="50800" cap="flat" cmpd="sng">
            <a:solidFill>
              <a:srgbClr val="00A9E0"/>
            </a:solidFill>
            <a:prstDash val="solid"/>
            <a:round/>
            <a:headEnd type="none" w="sm" len="sm"/>
            <a:tailEnd type="none" w="sm" len="sm"/>
          </a:ln>
        </p:spPr>
      </p:cxnSp>
      <p:sp>
        <p:nvSpPr>
          <p:cNvPr id="135" name="Google Shape;135;p20"/>
          <p:cNvSpPr txBox="1"/>
          <p:nvPr/>
        </p:nvSpPr>
        <p:spPr>
          <a:xfrm>
            <a:off x="4386043" y="2297526"/>
            <a:ext cx="3642114" cy="31078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65A2"/>
              </a:buClr>
              <a:buSzPts val="1800"/>
              <a:buFont typeface="Arial"/>
              <a:buChar char="•"/>
            </a:pPr>
            <a:r>
              <a:rPr lang="en-US" sz="1600" b="0" i="0" u="none" strike="noStrike" cap="none" dirty="0">
                <a:solidFill>
                  <a:srgbClr val="0065A2"/>
                </a:solidFill>
                <a:latin typeface="Arial"/>
                <a:ea typeface="Arial"/>
                <a:cs typeface="Arial"/>
                <a:sym typeface="Arial"/>
              </a:rPr>
              <a:t> Round-trip airfare</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65A2"/>
              </a:buClr>
              <a:buSzPts val="1800"/>
              <a:buFont typeface="Arial"/>
              <a:buChar char="•"/>
            </a:pPr>
            <a:r>
              <a:rPr lang="en-US" sz="1600" b="0" i="0" u="none" strike="noStrike" cap="none" dirty="0">
                <a:solidFill>
                  <a:srgbClr val="0065A2"/>
                </a:solidFill>
                <a:latin typeface="Arial"/>
                <a:ea typeface="Arial"/>
                <a:cs typeface="Arial"/>
                <a:sym typeface="Arial"/>
              </a:rPr>
              <a:t> Monthly stipend*</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65A2"/>
              </a:buClr>
              <a:buSzPts val="1800"/>
              <a:buFont typeface="Arial"/>
              <a:buChar char="•"/>
            </a:pPr>
            <a:r>
              <a:rPr lang="en-US" sz="1600" b="0" i="0" u="none" strike="noStrike" cap="none" dirty="0">
                <a:solidFill>
                  <a:srgbClr val="0065A2"/>
                </a:solidFill>
                <a:latin typeface="Arial"/>
                <a:ea typeface="Arial"/>
                <a:cs typeface="Arial"/>
                <a:sym typeface="Arial"/>
              </a:rPr>
              <a:t> Accident and sickness benefits</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65A2"/>
              </a:buClr>
              <a:buSzPts val="1800"/>
              <a:buFont typeface="Arial"/>
              <a:buChar char="•"/>
            </a:pPr>
            <a:r>
              <a:rPr lang="en-US" sz="1600" b="0" i="0" u="none" strike="noStrike" cap="none" dirty="0">
                <a:solidFill>
                  <a:srgbClr val="0065A2"/>
                </a:solidFill>
                <a:latin typeface="Arial"/>
                <a:ea typeface="Arial"/>
                <a:cs typeface="Arial"/>
                <a:sym typeface="Arial"/>
              </a:rPr>
              <a:t> Other </a:t>
            </a:r>
            <a:r>
              <a:rPr lang="en-US" sz="1600" b="1" i="1" u="none" strike="noStrike" cap="none" dirty="0">
                <a:solidFill>
                  <a:srgbClr val="0065A2"/>
                </a:solidFill>
                <a:latin typeface="Arial"/>
                <a:ea typeface="Arial"/>
                <a:cs typeface="Arial"/>
                <a:sym typeface="Arial"/>
              </a:rPr>
              <a:t>possible</a:t>
            </a:r>
            <a:r>
              <a:rPr lang="en-US" sz="1600" b="0" i="0" u="none" strike="noStrike" cap="none" dirty="0">
                <a:solidFill>
                  <a:srgbClr val="0065A2"/>
                </a:solidFill>
                <a:latin typeface="Arial"/>
                <a:ea typeface="Arial"/>
                <a:cs typeface="Arial"/>
                <a:sym typeface="Arial"/>
              </a:rPr>
              <a:t> benefits*</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65A2"/>
              </a:buClr>
              <a:buSzPts val="1800"/>
              <a:buFont typeface="Arial"/>
              <a:buNone/>
            </a:pPr>
            <a:r>
              <a:rPr lang="en-US" sz="1600" b="0" i="0" u="none" strike="noStrike" cap="none" dirty="0">
                <a:solidFill>
                  <a:srgbClr val="0065A2"/>
                </a:solidFill>
                <a:latin typeface="Arial"/>
                <a:ea typeface="Arial"/>
                <a:cs typeface="Arial"/>
                <a:sym typeface="Arial"/>
              </a:rPr>
              <a:t>    • Support for dependents</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65A2"/>
              </a:buClr>
              <a:buSzPts val="1800"/>
              <a:buFont typeface="Arial"/>
              <a:buNone/>
            </a:pPr>
            <a:r>
              <a:rPr lang="en-US" sz="1600" b="0" i="0" u="none" strike="noStrike" cap="none" dirty="0">
                <a:solidFill>
                  <a:srgbClr val="0065A2"/>
                </a:solidFill>
                <a:latin typeface="Arial"/>
                <a:ea typeface="Arial"/>
                <a:cs typeface="Arial"/>
                <a:sym typeface="Arial"/>
              </a:rPr>
              <a:t>    • Research allowance</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65A2"/>
              </a:buClr>
              <a:buSzPts val="1800"/>
              <a:buFont typeface="Arial"/>
              <a:buNone/>
            </a:pPr>
            <a:r>
              <a:rPr lang="en-US" sz="1600" b="0" i="0" u="none" strike="noStrike" cap="none" dirty="0">
                <a:solidFill>
                  <a:srgbClr val="0065A2"/>
                </a:solidFill>
                <a:latin typeface="Arial"/>
                <a:ea typeface="Arial"/>
                <a:cs typeface="Arial"/>
                <a:sym typeface="Arial"/>
              </a:rPr>
              <a:t>    • Tuition</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65A2"/>
              </a:buClr>
              <a:buSzPts val="1800"/>
              <a:buFont typeface="Arial"/>
              <a:buNone/>
            </a:pPr>
            <a:r>
              <a:rPr lang="en-US" sz="1600" b="0" i="0" u="none" strike="noStrike" cap="none" dirty="0">
                <a:solidFill>
                  <a:srgbClr val="0065A2"/>
                </a:solidFill>
                <a:latin typeface="Arial"/>
                <a:ea typeface="Arial"/>
                <a:cs typeface="Arial"/>
                <a:sym typeface="Arial"/>
              </a:rPr>
              <a:t>    • Language lessons</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65A2"/>
              </a:buClr>
              <a:buSzPts val="1800"/>
              <a:buFont typeface="Arial"/>
              <a:buNone/>
            </a:pPr>
            <a:r>
              <a:rPr lang="en-US" sz="1600" b="0" i="0" u="none" strike="noStrike" cap="none" dirty="0">
                <a:solidFill>
                  <a:srgbClr val="0065A2"/>
                </a:solidFill>
                <a:latin typeface="Arial"/>
                <a:ea typeface="Arial"/>
                <a:cs typeface="Arial"/>
                <a:sym typeface="Arial"/>
              </a:rPr>
              <a:t>    • Enhancement activities</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65A2"/>
              </a:buClr>
              <a:buSzPts val="1800"/>
              <a:buFont typeface="Arial"/>
              <a:buNone/>
            </a:pPr>
            <a:r>
              <a:rPr lang="en-US" sz="1600" b="0" i="0" u="none" strike="noStrike" cap="none" dirty="0">
                <a:solidFill>
                  <a:srgbClr val="0065A2"/>
                </a:solidFill>
                <a:latin typeface="Arial"/>
                <a:ea typeface="Arial"/>
                <a:cs typeface="Arial"/>
                <a:sym typeface="Arial"/>
              </a:rPr>
              <a:t>    • Disability-related accommodations</a:t>
            </a:r>
            <a:endParaRPr sz="1600" b="0" i="0" u="none" strike="noStrike" cap="none" dirty="0">
              <a:solidFill>
                <a:srgbClr val="000000"/>
              </a:solidFill>
              <a:latin typeface="Arial"/>
              <a:ea typeface="Arial"/>
              <a:cs typeface="Arial"/>
              <a:sym typeface="Arial"/>
            </a:endParaRPr>
          </a:p>
        </p:txBody>
      </p:sp>
      <p:pic>
        <p:nvPicPr>
          <p:cNvPr id="136" name="Google Shape;136;p20"/>
          <p:cNvPicPr preferRelativeResize="0"/>
          <p:nvPr/>
        </p:nvPicPr>
        <p:blipFill rotWithShape="1">
          <a:blip r:embed="rId3">
            <a:alphaModFix/>
          </a:blip>
          <a:srcRect/>
          <a:stretch/>
        </p:blipFill>
        <p:spPr>
          <a:xfrm>
            <a:off x="7992062" y="1772536"/>
            <a:ext cx="19050" cy="3403600"/>
          </a:xfrm>
          <a:prstGeom prst="rect">
            <a:avLst/>
          </a:prstGeom>
          <a:noFill/>
          <a:ln>
            <a:noFill/>
          </a:ln>
        </p:spPr>
      </p:pic>
      <p:sp>
        <p:nvSpPr>
          <p:cNvPr id="137" name="Google Shape;137;p20"/>
          <p:cNvSpPr txBox="1"/>
          <p:nvPr/>
        </p:nvSpPr>
        <p:spPr>
          <a:xfrm>
            <a:off x="8357244" y="1681864"/>
            <a:ext cx="3426451" cy="3970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65A2"/>
              </a:buClr>
              <a:buSzPts val="2200"/>
              <a:buFont typeface="Arial"/>
              <a:buNone/>
            </a:pPr>
            <a:r>
              <a:rPr lang="en-US" sz="2200" b="1" i="0" u="none" strike="noStrike" cap="none">
                <a:solidFill>
                  <a:srgbClr val="0065A2"/>
                </a:solidFill>
                <a:latin typeface="Arial"/>
                <a:ea typeface="Arial"/>
                <a:cs typeface="Arial"/>
                <a:sym typeface="Arial"/>
              </a:rPr>
              <a:t>Post-Grant</a:t>
            </a:r>
            <a:endParaRPr sz="2200" b="1" i="0" u="none" strike="noStrike" cap="none">
              <a:solidFill>
                <a:srgbClr val="0065A2"/>
              </a:solidFill>
              <a:latin typeface="Arial"/>
              <a:ea typeface="Arial"/>
              <a:cs typeface="Arial"/>
              <a:sym typeface="Arial"/>
            </a:endParaRPr>
          </a:p>
        </p:txBody>
      </p:sp>
      <p:cxnSp>
        <p:nvCxnSpPr>
          <p:cNvPr id="138" name="Google Shape;138;p20"/>
          <p:cNvCxnSpPr/>
          <p:nvPr/>
        </p:nvCxnSpPr>
        <p:spPr>
          <a:xfrm>
            <a:off x="8401994" y="2180758"/>
            <a:ext cx="456968" cy="0"/>
          </a:xfrm>
          <a:prstGeom prst="straightConnector1">
            <a:avLst/>
          </a:prstGeom>
          <a:noFill/>
          <a:ln w="50800" cap="flat" cmpd="sng">
            <a:solidFill>
              <a:srgbClr val="00A9E0"/>
            </a:solidFill>
            <a:prstDash val="solid"/>
            <a:round/>
            <a:headEnd type="none" w="sm" len="sm"/>
            <a:tailEnd type="none" w="sm" len="sm"/>
          </a:ln>
        </p:spPr>
      </p:cxnSp>
      <p:sp>
        <p:nvSpPr>
          <p:cNvPr id="139" name="Google Shape;139;p20"/>
          <p:cNvSpPr txBox="1"/>
          <p:nvPr/>
        </p:nvSpPr>
        <p:spPr>
          <a:xfrm>
            <a:off x="8357243" y="2297527"/>
            <a:ext cx="3642114" cy="2481569"/>
          </a:xfrm>
          <a:prstGeom prst="rect">
            <a:avLst/>
          </a:prstGeom>
          <a:noFill/>
          <a:ln>
            <a:noFill/>
          </a:ln>
        </p:spPr>
        <p:txBody>
          <a:bodyPr spcFirstLastPara="1" wrap="square" lIns="91425" tIns="45700" rIns="91425" bIns="45700" anchor="t" anchorCtr="0">
            <a:noAutofit/>
          </a:bodyPr>
          <a:lstStyle/>
          <a:p>
            <a:pPr marL="0" marR="0" lvl="0" indent="-106679" algn="l" rtl="0">
              <a:lnSpc>
                <a:spcPct val="100000"/>
              </a:lnSpc>
              <a:spcBef>
                <a:spcPts val="0"/>
              </a:spcBef>
              <a:spcAft>
                <a:spcPts val="0"/>
              </a:spcAft>
              <a:buClr>
                <a:srgbClr val="0065A2"/>
              </a:buClr>
              <a:buSzPts val="1680"/>
              <a:buFont typeface="Arial"/>
              <a:buChar char="•"/>
            </a:pPr>
            <a:r>
              <a:rPr lang="en-US" sz="1600" b="0" i="0" u="none" strike="noStrike" cap="none" dirty="0">
                <a:solidFill>
                  <a:srgbClr val="0065A2"/>
                </a:solidFill>
                <a:latin typeface="Arial"/>
                <a:ea typeface="Arial"/>
                <a:cs typeface="Arial"/>
                <a:sym typeface="Arial"/>
              </a:rPr>
              <a:t> The Fulbright Network of Alumni</a:t>
            </a:r>
            <a:endParaRPr sz="1600" b="0" i="0" u="none" strike="noStrike" cap="none" dirty="0">
              <a:solidFill>
                <a:srgbClr val="000000"/>
              </a:solidFill>
              <a:latin typeface="Arial"/>
              <a:ea typeface="Arial"/>
              <a:cs typeface="Arial"/>
              <a:sym typeface="Arial"/>
            </a:endParaRPr>
          </a:p>
          <a:p>
            <a:pPr marL="0" marR="0" lvl="0" indent="-106679" algn="l" rtl="0">
              <a:lnSpc>
                <a:spcPct val="100000"/>
              </a:lnSpc>
              <a:spcBef>
                <a:spcPts val="1000"/>
              </a:spcBef>
              <a:spcAft>
                <a:spcPts val="0"/>
              </a:spcAft>
              <a:buClr>
                <a:srgbClr val="0065A2"/>
              </a:buClr>
              <a:buSzPts val="1680"/>
              <a:buFont typeface="Arial"/>
              <a:buChar char="•"/>
            </a:pPr>
            <a:r>
              <a:rPr lang="en-US" sz="1600" b="0" i="0" u="none" strike="noStrike" cap="none" dirty="0">
                <a:solidFill>
                  <a:srgbClr val="0065A2"/>
                </a:solidFill>
                <a:latin typeface="Arial"/>
                <a:ea typeface="Arial"/>
                <a:cs typeface="Arial"/>
                <a:sym typeface="Arial"/>
              </a:rPr>
              <a:t> State Department’s Alumni </a:t>
            </a:r>
            <a:r>
              <a:rPr lang="en-US" sz="1600" dirty="0">
                <a:solidFill>
                  <a:srgbClr val="0065A2"/>
                </a:solidFill>
              </a:rPr>
              <a:t>W</a:t>
            </a:r>
            <a:r>
              <a:rPr lang="en-US" sz="1600" b="0" i="0" u="none" strike="noStrike" cap="none" dirty="0">
                <a:solidFill>
                  <a:srgbClr val="0065A2"/>
                </a:solidFill>
                <a:latin typeface="Arial"/>
                <a:ea typeface="Arial"/>
                <a:cs typeface="Arial"/>
                <a:sym typeface="Arial"/>
              </a:rPr>
              <a:t>ebsite</a:t>
            </a:r>
            <a:endParaRPr sz="1600" b="0" i="0" u="none" strike="noStrike" cap="none" dirty="0">
              <a:solidFill>
                <a:srgbClr val="000000"/>
              </a:solidFill>
              <a:latin typeface="Arial"/>
              <a:ea typeface="Arial"/>
              <a:cs typeface="Arial"/>
              <a:sym typeface="Arial"/>
            </a:endParaRPr>
          </a:p>
          <a:p>
            <a:pPr marL="0" marR="0" lvl="0" indent="-106679" algn="l" rtl="0">
              <a:lnSpc>
                <a:spcPct val="100000"/>
              </a:lnSpc>
              <a:spcBef>
                <a:spcPts val="1000"/>
              </a:spcBef>
              <a:spcAft>
                <a:spcPts val="0"/>
              </a:spcAft>
              <a:buClr>
                <a:srgbClr val="0065A2"/>
              </a:buClr>
              <a:buSzPts val="1680"/>
              <a:buFont typeface="Arial"/>
              <a:buChar char="•"/>
            </a:pPr>
            <a:r>
              <a:rPr lang="en-US" sz="1600" b="0" i="0" u="none" strike="noStrike" cap="none" dirty="0">
                <a:solidFill>
                  <a:srgbClr val="0065A2"/>
                </a:solidFill>
                <a:latin typeface="Arial"/>
                <a:ea typeface="Arial"/>
                <a:cs typeface="Arial"/>
                <a:sym typeface="Arial"/>
              </a:rPr>
              <a:t> Eligible for 12 months of noncompetitive eligibility (NCE) hiring status within the federal government</a:t>
            </a:r>
            <a:endParaRPr sz="1600" b="0" i="0" u="none" strike="noStrike" cap="none" dirty="0">
              <a:solidFill>
                <a:srgbClr val="000000"/>
              </a:solidFill>
              <a:latin typeface="Arial"/>
              <a:ea typeface="Arial"/>
              <a:cs typeface="Arial"/>
              <a:sym typeface="Arial"/>
            </a:endParaRPr>
          </a:p>
          <a:p>
            <a:pPr marL="0" marR="0" lvl="0" indent="-106679" algn="l" rtl="0">
              <a:lnSpc>
                <a:spcPct val="100000"/>
              </a:lnSpc>
              <a:spcBef>
                <a:spcPts val="1000"/>
              </a:spcBef>
              <a:spcAft>
                <a:spcPts val="0"/>
              </a:spcAft>
              <a:buClr>
                <a:srgbClr val="0065A2"/>
              </a:buClr>
              <a:buSzPts val="1680"/>
              <a:buFont typeface="Arial"/>
              <a:buChar char="•"/>
            </a:pPr>
            <a:r>
              <a:rPr lang="en-US" sz="1600" b="0" i="0" u="none" strike="noStrike" cap="none" dirty="0">
                <a:solidFill>
                  <a:srgbClr val="0065A2"/>
                </a:solidFill>
                <a:latin typeface="Arial"/>
                <a:ea typeface="Arial"/>
                <a:cs typeface="Arial"/>
                <a:sym typeface="Arial"/>
              </a:rPr>
              <a:t> Lifetime Fulbright email address</a:t>
            </a:r>
            <a:endParaRPr sz="1600" b="0" i="0" u="none" strike="noStrike" cap="none" dirty="0">
              <a:solidFill>
                <a:srgbClr val="000000"/>
              </a:solidFill>
              <a:latin typeface="Arial"/>
              <a:ea typeface="Arial"/>
              <a:cs typeface="Arial"/>
              <a:sym typeface="Arial"/>
            </a:endParaRPr>
          </a:p>
          <a:p>
            <a:pPr marL="0" marR="0" lvl="0" indent="-106679" algn="l" rtl="0">
              <a:lnSpc>
                <a:spcPct val="100000"/>
              </a:lnSpc>
              <a:spcBef>
                <a:spcPts val="1000"/>
              </a:spcBef>
              <a:spcAft>
                <a:spcPts val="0"/>
              </a:spcAft>
              <a:buClr>
                <a:srgbClr val="0065A2"/>
              </a:buClr>
              <a:buSzPts val="1680"/>
              <a:buFont typeface="Arial"/>
              <a:buChar char="•"/>
            </a:pPr>
            <a:r>
              <a:rPr lang="en-US" sz="1600" b="0" i="0" u="none" strike="noStrike" cap="none" dirty="0">
                <a:solidFill>
                  <a:srgbClr val="0065A2"/>
                </a:solidFill>
                <a:latin typeface="Arial"/>
                <a:ea typeface="Arial"/>
                <a:cs typeface="Arial"/>
                <a:sym typeface="Arial"/>
              </a:rPr>
              <a:t> Fulbright Association</a:t>
            </a:r>
            <a:endParaRPr sz="1600" b="0" i="0" u="none" strike="noStrike" cap="none" dirty="0">
              <a:solidFill>
                <a:srgbClr val="000000"/>
              </a:solidFill>
              <a:latin typeface="Arial"/>
              <a:ea typeface="Arial"/>
              <a:cs typeface="Arial"/>
              <a:sym typeface="Arial"/>
            </a:endParaRPr>
          </a:p>
        </p:txBody>
      </p:sp>
      <p:pic>
        <p:nvPicPr>
          <p:cNvPr id="140" name="Google Shape;140;p20" descr="FPO image.jpg"/>
          <p:cNvPicPr preferRelativeResize="0"/>
          <p:nvPr/>
        </p:nvPicPr>
        <p:blipFill rotWithShape="1">
          <a:blip r:embed="rId4">
            <a:alphaModFix/>
          </a:blip>
          <a:srcRect l="8496" r="9904"/>
          <a:stretch/>
        </p:blipFill>
        <p:spPr>
          <a:xfrm>
            <a:off x="359921" y="1990271"/>
            <a:ext cx="3803924" cy="3107870"/>
          </a:xfrm>
          <a:prstGeom prst="rect">
            <a:avLst/>
          </a:prstGeom>
          <a:noFill/>
          <a:ln>
            <a:noFill/>
          </a:ln>
        </p:spPr>
      </p:pic>
      <p:sp>
        <p:nvSpPr>
          <p:cNvPr id="141" name="Google Shape;141;p20"/>
          <p:cNvSpPr txBox="1"/>
          <p:nvPr/>
        </p:nvSpPr>
        <p:spPr>
          <a:xfrm>
            <a:off x="5250029" y="5509226"/>
            <a:ext cx="2751558"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65A2"/>
              </a:buClr>
              <a:buSzPts val="1000"/>
              <a:buFont typeface="Arial"/>
              <a:buNone/>
            </a:pPr>
            <a:r>
              <a:rPr lang="en-US" sz="1000" b="0" i="1" u="none" strike="noStrike" cap="none" dirty="0">
                <a:solidFill>
                  <a:srgbClr val="0065A2"/>
                </a:solidFill>
                <a:latin typeface="Arial"/>
                <a:ea typeface="Arial"/>
                <a:cs typeface="Arial"/>
                <a:sym typeface="Arial"/>
              </a:rPr>
              <a:t>* Varies depending on grant and host country.</a:t>
            </a:r>
            <a:endParaRPr sz="1000" b="0" i="1" u="none" strike="noStrike" cap="none" dirty="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txBox="1"/>
          <p:nvPr/>
        </p:nvSpPr>
        <p:spPr>
          <a:xfrm>
            <a:off x="359921" y="1767839"/>
            <a:ext cx="6894319" cy="3760345"/>
          </a:xfrm>
          <a:prstGeom prst="rect">
            <a:avLst/>
          </a:prstGeom>
          <a:noFill/>
          <a:ln>
            <a:noFill/>
          </a:ln>
        </p:spPr>
        <p:txBody>
          <a:bodyPr spcFirstLastPara="1" wrap="square" lIns="91425" tIns="45700" rIns="91425" bIns="45700" anchor="t" anchorCtr="0">
            <a:noAutofit/>
          </a:bodyPr>
          <a:lstStyle/>
          <a:p>
            <a:pPr marL="457200" marR="0" lvl="0" indent="-355600" algn="l" rtl="0">
              <a:lnSpc>
                <a:spcPct val="115000"/>
              </a:lnSpc>
              <a:spcBef>
                <a:spcPts val="0"/>
              </a:spcBef>
              <a:spcAft>
                <a:spcPts val="0"/>
              </a:spcAft>
              <a:buClr>
                <a:srgbClr val="0065A2"/>
              </a:buClr>
              <a:buSzPts val="2000"/>
              <a:buFont typeface="Arial" panose="020B0604020202020204" pitchFamily="34" charset="0"/>
              <a:buChar char="•"/>
            </a:pPr>
            <a:r>
              <a:rPr lang="en-US" sz="2000" b="0" i="0" u="none" strike="noStrike" cap="none" dirty="0">
                <a:solidFill>
                  <a:srgbClr val="0065A2"/>
                </a:solidFill>
                <a:latin typeface="Arial"/>
                <a:ea typeface="Arial"/>
                <a:cs typeface="Arial"/>
                <a:sym typeface="Arial"/>
              </a:rPr>
              <a:t>Typically act as the assistant to a main teacher</a:t>
            </a:r>
            <a:endParaRPr sz="2000" b="0" i="0" u="none" strike="noStrike" cap="none" dirty="0">
              <a:solidFill>
                <a:srgbClr val="0065A2"/>
              </a:solidFill>
              <a:latin typeface="Arial"/>
              <a:ea typeface="Arial"/>
              <a:cs typeface="Arial"/>
              <a:sym typeface="Arial"/>
            </a:endParaRPr>
          </a:p>
          <a:p>
            <a:pPr marL="457200" marR="0" lvl="0" indent="-355600" algn="l" rtl="0">
              <a:lnSpc>
                <a:spcPct val="115000"/>
              </a:lnSpc>
              <a:spcBef>
                <a:spcPts val="0"/>
              </a:spcBef>
              <a:spcAft>
                <a:spcPts val="0"/>
              </a:spcAft>
              <a:buClr>
                <a:srgbClr val="0065A2"/>
              </a:buClr>
              <a:buSzPts val="2000"/>
              <a:buFont typeface="Arial" panose="020B0604020202020204" pitchFamily="34" charset="0"/>
              <a:buChar char="•"/>
            </a:pPr>
            <a:r>
              <a:rPr lang="en-US" sz="2000" b="0" i="0" u="none" strike="noStrike" cap="none" dirty="0">
                <a:solidFill>
                  <a:srgbClr val="0065A2"/>
                </a:solidFill>
                <a:latin typeface="Arial"/>
                <a:ea typeface="Arial"/>
                <a:cs typeface="Arial"/>
                <a:sym typeface="Arial"/>
              </a:rPr>
              <a:t>Do not have to be English majors or minors</a:t>
            </a:r>
            <a:endParaRPr sz="2000" b="0" i="0" u="none" strike="noStrike" cap="none" dirty="0">
              <a:solidFill>
                <a:srgbClr val="0065A2"/>
              </a:solidFill>
              <a:latin typeface="Arial"/>
              <a:ea typeface="Arial"/>
              <a:cs typeface="Arial"/>
              <a:sym typeface="Arial"/>
            </a:endParaRPr>
          </a:p>
          <a:p>
            <a:pPr marL="457200" marR="0" lvl="0" indent="-355600" algn="l" rtl="0">
              <a:lnSpc>
                <a:spcPct val="115000"/>
              </a:lnSpc>
              <a:spcBef>
                <a:spcPts val="0"/>
              </a:spcBef>
              <a:spcAft>
                <a:spcPts val="0"/>
              </a:spcAft>
              <a:buClr>
                <a:srgbClr val="0065A2"/>
              </a:buClr>
              <a:buSzPts val="2000"/>
              <a:buFont typeface="Arial" panose="020B0604020202020204" pitchFamily="34" charset="0"/>
              <a:buChar char="•"/>
            </a:pPr>
            <a:r>
              <a:rPr lang="en-US" sz="2000" dirty="0">
                <a:solidFill>
                  <a:srgbClr val="0065A2"/>
                </a:solidFill>
              </a:rPr>
              <a:t>N</a:t>
            </a:r>
            <a:r>
              <a:rPr lang="en-US" sz="2000" b="0" i="0" u="none" strike="noStrike" cap="none" dirty="0">
                <a:solidFill>
                  <a:srgbClr val="0065A2"/>
                </a:solidFill>
                <a:latin typeface="Arial"/>
                <a:ea typeface="Arial"/>
                <a:cs typeface="Arial"/>
                <a:sym typeface="Arial"/>
              </a:rPr>
              <a:t>eeds to show strong communication skills</a:t>
            </a:r>
            <a:endParaRPr sz="2000" b="0" i="0" u="none" strike="noStrike" cap="none" dirty="0">
              <a:solidFill>
                <a:srgbClr val="0065A2"/>
              </a:solidFill>
              <a:latin typeface="Arial"/>
              <a:ea typeface="Arial"/>
              <a:cs typeface="Arial"/>
              <a:sym typeface="Arial"/>
            </a:endParaRPr>
          </a:p>
          <a:p>
            <a:pPr marL="457200" marR="0" lvl="0" indent="-355600" algn="l" rtl="0">
              <a:lnSpc>
                <a:spcPct val="115000"/>
              </a:lnSpc>
              <a:spcBef>
                <a:spcPts val="0"/>
              </a:spcBef>
              <a:spcAft>
                <a:spcPts val="0"/>
              </a:spcAft>
              <a:buClr>
                <a:srgbClr val="0065A2"/>
              </a:buClr>
              <a:buSzPts val="2000"/>
              <a:buFont typeface="Arial" panose="020B0604020202020204" pitchFamily="34" charset="0"/>
              <a:buChar char="•"/>
            </a:pPr>
            <a:r>
              <a:rPr lang="en-US" sz="2000" dirty="0">
                <a:solidFill>
                  <a:srgbClr val="0065A2"/>
                </a:solidFill>
              </a:rPr>
              <a:t>P</a:t>
            </a:r>
            <a:r>
              <a:rPr lang="en-US" sz="2000" b="0" i="0" u="none" strike="noStrike" cap="none" dirty="0">
                <a:solidFill>
                  <a:srgbClr val="0065A2"/>
                </a:solidFill>
                <a:latin typeface="Arial"/>
                <a:ea typeface="Arial"/>
                <a:cs typeface="Arial"/>
                <a:sym typeface="Arial"/>
              </a:rPr>
              <a:t>laced by Fulbright (no need to seek a letter of affiliation)</a:t>
            </a:r>
            <a:endParaRPr sz="2000" b="0" i="0" u="none" strike="noStrike" cap="none" dirty="0">
              <a:solidFill>
                <a:srgbClr val="0065A2"/>
              </a:solidFill>
              <a:latin typeface="Arial"/>
              <a:ea typeface="Arial"/>
              <a:cs typeface="Arial"/>
              <a:sym typeface="Arial"/>
            </a:endParaRPr>
          </a:p>
          <a:p>
            <a:pPr marL="457200" marR="0" lvl="0" indent="-355600" algn="l" rtl="0">
              <a:lnSpc>
                <a:spcPct val="115000"/>
              </a:lnSpc>
              <a:spcBef>
                <a:spcPts val="0"/>
              </a:spcBef>
              <a:spcAft>
                <a:spcPts val="0"/>
              </a:spcAft>
              <a:buClr>
                <a:srgbClr val="0065A2"/>
              </a:buClr>
              <a:buSzPts val="2000"/>
              <a:buFont typeface="Arial" panose="020B0604020202020204" pitchFamily="34" charset="0"/>
              <a:buChar char="•"/>
            </a:pPr>
            <a:r>
              <a:rPr lang="en-US" sz="2000" b="0" i="0" u="none" strike="noStrike" cap="none" dirty="0">
                <a:solidFill>
                  <a:srgbClr val="0065A2"/>
                </a:solidFill>
                <a:latin typeface="Arial"/>
                <a:ea typeface="Arial"/>
                <a:cs typeface="Arial"/>
                <a:sym typeface="Arial"/>
              </a:rPr>
              <a:t>Community Engagement is needed (lots of options here)</a:t>
            </a:r>
            <a:endParaRPr sz="2000" b="0" i="0" u="none" strike="noStrike" cap="none" dirty="0">
              <a:solidFill>
                <a:srgbClr val="0065A2"/>
              </a:solidFill>
              <a:latin typeface="Arial"/>
              <a:ea typeface="Arial"/>
              <a:cs typeface="Arial"/>
              <a:sym typeface="Arial"/>
            </a:endParaRPr>
          </a:p>
          <a:p>
            <a:pPr marL="457200" marR="0" lvl="0" indent="-355600" algn="l" rtl="0">
              <a:lnSpc>
                <a:spcPct val="115000"/>
              </a:lnSpc>
              <a:spcBef>
                <a:spcPts val="0"/>
              </a:spcBef>
              <a:spcAft>
                <a:spcPts val="0"/>
              </a:spcAft>
              <a:buClr>
                <a:srgbClr val="0065A2"/>
              </a:buClr>
              <a:buSzPts val="2000"/>
              <a:buFont typeface="Arial" panose="020B0604020202020204" pitchFamily="34" charset="0"/>
              <a:buChar char="•"/>
            </a:pPr>
            <a:r>
              <a:rPr lang="en-US" sz="2000" b="0" i="0" u="none" strike="noStrike" cap="none" dirty="0">
                <a:solidFill>
                  <a:srgbClr val="0065A2"/>
                </a:solidFill>
                <a:latin typeface="Arial"/>
                <a:ea typeface="Arial"/>
                <a:cs typeface="Arial"/>
                <a:sym typeface="Arial"/>
              </a:rPr>
              <a:t>List of ETA options on website (countries, language needed, number of slots, placement options) </a:t>
            </a:r>
            <a:endParaRPr sz="2000" b="0" i="0" u="none" strike="noStrike" cap="none" dirty="0">
              <a:solidFill>
                <a:srgbClr val="0065A2"/>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endParaRPr sz="1800" b="0" i="0" u="none" strike="noStrike" cap="none" dirty="0">
              <a:solidFill>
                <a:schemeClr val="dk1"/>
              </a:solidFill>
              <a:latin typeface="Calibri"/>
              <a:ea typeface="Calibri"/>
              <a:cs typeface="Calibri"/>
              <a:sym typeface="Calibri"/>
            </a:endParaRPr>
          </a:p>
        </p:txBody>
      </p:sp>
      <p:sp>
        <p:nvSpPr>
          <p:cNvPr id="148" name="Google Shape;148;p21"/>
          <p:cNvSpPr txBox="1"/>
          <p:nvPr/>
        </p:nvSpPr>
        <p:spPr>
          <a:xfrm>
            <a:off x="359921" y="954708"/>
            <a:ext cx="9222300" cy="5847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65A2"/>
              </a:buClr>
              <a:buSzPts val="4000"/>
              <a:buFont typeface="Arial"/>
              <a:buNone/>
            </a:pPr>
            <a:r>
              <a:rPr lang="en-US" sz="4000" b="0" i="0" u="none" strike="noStrike" cap="none" dirty="0">
                <a:solidFill>
                  <a:srgbClr val="0065A2"/>
                </a:solidFill>
                <a:latin typeface="Arial"/>
                <a:ea typeface="Arial"/>
                <a:cs typeface="Arial"/>
                <a:sym typeface="Arial"/>
              </a:rPr>
              <a:t>English Teaching Assistant</a:t>
            </a:r>
            <a:endParaRPr sz="4000" b="0" i="0" u="none" strike="noStrike" cap="none" dirty="0">
              <a:solidFill>
                <a:srgbClr val="0065A2"/>
              </a:solidFill>
              <a:latin typeface="Arial"/>
              <a:ea typeface="Arial"/>
              <a:cs typeface="Arial"/>
              <a:sym typeface="Arial"/>
            </a:endParaRPr>
          </a:p>
        </p:txBody>
      </p:sp>
      <p:pic>
        <p:nvPicPr>
          <p:cNvPr id="1026" name="Picture 2" descr="25 Essential Skills and Qualities Every Teacher Needs">
            <a:extLst>
              <a:ext uri="{FF2B5EF4-FFF2-40B4-BE49-F238E27FC236}">
                <a16:creationId xmlns:a16="http://schemas.microsoft.com/office/drawing/2014/main" id="{BCB081C9-48C2-4B48-A2C6-63F036D79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816" y="2260353"/>
            <a:ext cx="4090263" cy="23372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2"/>
          <p:cNvSpPr/>
          <p:nvPr/>
        </p:nvSpPr>
        <p:spPr>
          <a:xfrm>
            <a:off x="359921" y="1720776"/>
            <a:ext cx="7419995" cy="42069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15000"/>
              </a:lnSpc>
              <a:spcBef>
                <a:spcPts val="0"/>
              </a:spcBef>
              <a:spcAft>
                <a:spcPts val="0"/>
              </a:spcAft>
              <a:buClr>
                <a:srgbClr val="0065A2"/>
              </a:buClr>
              <a:buSzPts val="2000"/>
              <a:buFont typeface="Arial" panose="020B0604020202020204" pitchFamily="34" charset="0"/>
              <a:buChar char="•"/>
            </a:pPr>
            <a:r>
              <a:rPr lang="en-US" sz="2000" b="0" i="0" u="none" strike="noStrike" cap="none" dirty="0">
                <a:solidFill>
                  <a:srgbClr val="0065A2"/>
                </a:solidFill>
                <a:latin typeface="Arial"/>
                <a:ea typeface="Arial"/>
                <a:cs typeface="Arial"/>
                <a:sym typeface="Arial"/>
              </a:rPr>
              <a:t>Prior research experience is recommended before applying</a:t>
            </a:r>
            <a:endParaRPr sz="2000" b="0" i="0" u="none" strike="noStrike" cap="none" dirty="0">
              <a:solidFill>
                <a:srgbClr val="0065A2"/>
              </a:solidFill>
              <a:latin typeface="Arial"/>
              <a:ea typeface="Arial"/>
              <a:cs typeface="Arial"/>
              <a:sym typeface="Arial"/>
            </a:endParaRPr>
          </a:p>
          <a:p>
            <a:pPr marL="457200" lvl="1" indent="-355600">
              <a:lnSpc>
                <a:spcPct val="115000"/>
              </a:lnSpc>
              <a:buClr>
                <a:srgbClr val="0065A2"/>
              </a:buClr>
              <a:buSzPts val="2000"/>
              <a:buFont typeface="Arial" panose="020B0604020202020204" pitchFamily="34" charset="0"/>
              <a:buChar char="•"/>
            </a:pPr>
            <a:r>
              <a:rPr lang="en-US" sz="2000" b="0" i="0" u="none" strike="noStrike" cap="none" dirty="0">
                <a:solidFill>
                  <a:srgbClr val="0065A2"/>
                </a:solidFill>
                <a:latin typeface="Arial"/>
                <a:ea typeface="Arial"/>
                <a:cs typeface="Arial"/>
                <a:sym typeface="Arial"/>
              </a:rPr>
              <a:t>Need a letter of affiliation (student finding their own placement)</a:t>
            </a:r>
            <a:endParaRPr sz="2000" b="0" i="0" u="none" strike="noStrike" cap="none" dirty="0">
              <a:solidFill>
                <a:srgbClr val="0065A2"/>
              </a:solidFill>
              <a:latin typeface="Arial"/>
              <a:ea typeface="Arial"/>
              <a:cs typeface="Arial"/>
              <a:sym typeface="Arial"/>
            </a:endParaRPr>
          </a:p>
          <a:p>
            <a:pPr marL="457200" lvl="2" indent="-355600">
              <a:lnSpc>
                <a:spcPct val="115000"/>
              </a:lnSpc>
              <a:buClr>
                <a:srgbClr val="0065A2"/>
              </a:buClr>
              <a:buSzPts val="2000"/>
              <a:buFont typeface="Arial" panose="020B0604020202020204" pitchFamily="34" charset="0"/>
              <a:buChar char="•"/>
            </a:pPr>
            <a:r>
              <a:rPr lang="en-US" sz="2000" b="0" i="0" u="none" strike="noStrike" cap="none" dirty="0">
                <a:solidFill>
                  <a:srgbClr val="0065A2"/>
                </a:solidFill>
                <a:latin typeface="Arial"/>
                <a:ea typeface="Arial"/>
                <a:cs typeface="Arial"/>
                <a:sym typeface="Arial"/>
              </a:rPr>
              <a:t>Three ways to find affiliation: direct affiliation, networking, and cold calling </a:t>
            </a:r>
            <a:endParaRPr sz="2000" b="0" i="0" u="none" strike="noStrike" cap="none" dirty="0">
              <a:solidFill>
                <a:srgbClr val="0065A2"/>
              </a:solidFill>
              <a:latin typeface="Arial"/>
              <a:ea typeface="Arial"/>
              <a:cs typeface="Arial"/>
              <a:sym typeface="Arial"/>
            </a:endParaRPr>
          </a:p>
          <a:p>
            <a:pPr marL="457200" marR="0" lvl="0" indent="-355600" algn="l" rtl="0">
              <a:lnSpc>
                <a:spcPct val="115000"/>
              </a:lnSpc>
              <a:spcBef>
                <a:spcPts val="0"/>
              </a:spcBef>
              <a:spcAft>
                <a:spcPts val="0"/>
              </a:spcAft>
              <a:buClr>
                <a:srgbClr val="0065A2"/>
              </a:buClr>
              <a:buSzPts val="2000"/>
              <a:buFont typeface="Arial" panose="020B0604020202020204" pitchFamily="34" charset="0"/>
              <a:buChar char="•"/>
            </a:pPr>
            <a:r>
              <a:rPr lang="en-US" sz="2000" b="0" i="0" u="none" strike="noStrike" cap="none" dirty="0">
                <a:solidFill>
                  <a:srgbClr val="0065A2"/>
                </a:solidFill>
                <a:latin typeface="Arial"/>
                <a:ea typeface="Arial"/>
                <a:cs typeface="Arial"/>
                <a:sym typeface="Arial"/>
              </a:rPr>
              <a:t>All majors are welcome a majority of th</a:t>
            </a:r>
            <a:r>
              <a:rPr lang="en-US" sz="2000" dirty="0">
                <a:solidFill>
                  <a:srgbClr val="0065A2"/>
                </a:solidFill>
              </a:rPr>
              <a:t>e time</a:t>
            </a:r>
            <a:endParaRPr sz="2000" b="0" i="0" u="none" strike="noStrike" cap="none" dirty="0">
              <a:solidFill>
                <a:srgbClr val="0065A2"/>
              </a:solidFill>
              <a:latin typeface="Arial"/>
              <a:ea typeface="Arial"/>
              <a:cs typeface="Arial"/>
              <a:sym typeface="Arial"/>
            </a:endParaRPr>
          </a:p>
          <a:p>
            <a:pPr marL="457200" marR="0" lvl="0" indent="-355600" algn="l" rtl="0">
              <a:lnSpc>
                <a:spcPct val="115000"/>
              </a:lnSpc>
              <a:spcBef>
                <a:spcPts val="0"/>
              </a:spcBef>
              <a:spcAft>
                <a:spcPts val="0"/>
              </a:spcAft>
              <a:buClr>
                <a:srgbClr val="0065A2"/>
              </a:buClr>
              <a:buSzPts val="2000"/>
              <a:buFont typeface="Arial" panose="020B0604020202020204" pitchFamily="34" charset="0"/>
              <a:buChar char="•"/>
            </a:pPr>
            <a:r>
              <a:rPr lang="en-US" sz="2000" b="0" i="0" u="none" strike="noStrike" cap="none" dirty="0">
                <a:solidFill>
                  <a:srgbClr val="0065A2"/>
                </a:solidFill>
                <a:latin typeface="Arial"/>
                <a:ea typeface="Arial"/>
                <a:cs typeface="Arial"/>
                <a:sym typeface="Arial"/>
              </a:rPr>
              <a:t>Community Engagement needed</a:t>
            </a:r>
            <a:endParaRPr sz="2000" b="0" i="0" u="none" strike="noStrike" cap="none" dirty="0">
              <a:solidFill>
                <a:srgbClr val="0065A2"/>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endParaRPr sz="1800" b="0" i="0" u="none" strike="noStrike" cap="none" dirty="0">
              <a:solidFill>
                <a:schemeClr val="dk1"/>
              </a:solidFill>
              <a:latin typeface="Calibri"/>
              <a:ea typeface="Calibri"/>
              <a:cs typeface="Calibri"/>
              <a:sym typeface="Calibri"/>
            </a:endParaRPr>
          </a:p>
        </p:txBody>
      </p:sp>
      <p:sp>
        <p:nvSpPr>
          <p:cNvPr id="154" name="Google Shape;154;p22"/>
          <p:cNvSpPr txBox="1"/>
          <p:nvPr/>
        </p:nvSpPr>
        <p:spPr>
          <a:xfrm>
            <a:off x="359921" y="954708"/>
            <a:ext cx="9222300" cy="5847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65A2"/>
              </a:buClr>
              <a:buSzPts val="4000"/>
              <a:buFont typeface="Arial"/>
              <a:buNone/>
            </a:pPr>
            <a:r>
              <a:rPr lang="en-US" sz="4000" b="0" i="0" u="none" strike="noStrike" cap="none" dirty="0">
                <a:solidFill>
                  <a:srgbClr val="0065A2"/>
                </a:solidFill>
                <a:latin typeface="Arial"/>
                <a:ea typeface="Arial"/>
                <a:cs typeface="Arial"/>
                <a:sym typeface="Arial"/>
              </a:rPr>
              <a:t>Research Fulbright</a:t>
            </a:r>
            <a:endParaRPr sz="4000" b="0" i="0" u="none" strike="noStrike" cap="none" dirty="0">
              <a:solidFill>
                <a:srgbClr val="0065A2"/>
              </a:solidFill>
              <a:latin typeface="Arial"/>
              <a:ea typeface="Arial"/>
              <a:cs typeface="Arial"/>
              <a:sym typeface="Arial"/>
            </a:endParaRPr>
          </a:p>
        </p:txBody>
      </p:sp>
      <p:pic>
        <p:nvPicPr>
          <p:cNvPr id="155" name="Google Shape;155;p22"/>
          <p:cNvPicPr preferRelativeResize="0"/>
          <p:nvPr/>
        </p:nvPicPr>
        <p:blipFill rotWithShape="1">
          <a:blip r:embed="rId3">
            <a:alphaModFix/>
          </a:blip>
          <a:srcRect/>
          <a:stretch/>
        </p:blipFill>
        <p:spPr>
          <a:xfrm>
            <a:off x="7779916" y="3082925"/>
            <a:ext cx="4094343" cy="2392175"/>
          </a:xfrm>
          <a:prstGeom prst="rect">
            <a:avLst/>
          </a:prstGeom>
          <a:noFill/>
          <a:ln>
            <a:noFill/>
          </a:ln>
        </p:spPr>
      </p:pic>
      <p:sp>
        <p:nvSpPr>
          <p:cNvPr id="156" name="Google Shape;156;p22"/>
          <p:cNvSpPr txBox="1"/>
          <p:nvPr/>
        </p:nvSpPr>
        <p:spPr>
          <a:xfrm>
            <a:off x="8203788" y="5475100"/>
            <a:ext cx="3246600" cy="3474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chemeClr val="dk1"/>
              </a:buClr>
              <a:buSzPts val="1100"/>
              <a:buFont typeface="Arial"/>
              <a:buNone/>
            </a:pPr>
            <a:r>
              <a:rPr lang="en-US" sz="1000" b="0" i="0" u="none" strike="noStrike" cap="none">
                <a:solidFill>
                  <a:srgbClr val="0065A2"/>
                </a:solidFill>
                <a:highlight>
                  <a:srgbClr val="F9F9F9"/>
                </a:highlight>
                <a:latin typeface="Arial"/>
                <a:ea typeface="Arial"/>
                <a:cs typeface="Arial"/>
                <a:sym typeface="Arial"/>
              </a:rPr>
              <a:t>Jack Tseng - China, 2008</a:t>
            </a:r>
            <a:endParaRPr sz="1000" b="0" i="0" u="none" strike="noStrike" cap="none">
              <a:solidFill>
                <a:srgbClr val="0065A2"/>
              </a:solidFill>
              <a:highlight>
                <a:srgbClr val="F9F9F9"/>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p:nvPr/>
        </p:nvSpPr>
        <p:spPr>
          <a:xfrm>
            <a:off x="6632882" y="1454451"/>
            <a:ext cx="5238300" cy="408416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2000" b="1" i="0" u="sng" strike="noStrike" cap="none" dirty="0">
                <a:solidFill>
                  <a:srgbClr val="0065A2"/>
                </a:solidFill>
                <a:latin typeface="Arial"/>
                <a:ea typeface="Arial"/>
                <a:cs typeface="Arial"/>
                <a:sym typeface="Arial"/>
              </a:rPr>
              <a:t>Graduate School </a:t>
            </a:r>
            <a:endParaRPr sz="2000" b="1" i="0" u="sng" strike="noStrike" cap="none" dirty="0">
              <a:solidFill>
                <a:srgbClr val="0065A2"/>
              </a:solidFill>
              <a:latin typeface="Arial"/>
              <a:ea typeface="Arial"/>
              <a:cs typeface="Arial"/>
              <a:sym typeface="Arial"/>
            </a:endParaRPr>
          </a:p>
          <a:p>
            <a:pPr marL="457200" marR="0" lvl="0" indent="-355600" algn="l" rtl="0">
              <a:lnSpc>
                <a:spcPct val="115000"/>
              </a:lnSpc>
              <a:spcBef>
                <a:spcPts val="0"/>
              </a:spcBef>
              <a:spcAft>
                <a:spcPts val="0"/>
              </a:spcAft>
              <a:buClr>
                <a:srgbClr val="0065A2"/>
              </a:buClr>
              <a:buSzPts val="2000"/>
              <a:buFont typeface="Arial" panose="020B0604020202020204" pitchFamily="34" charset="0"/>
              <a:buChar char="•"/>
            </a:pPr>
            <a:r>
              <a:rPr lang="en-US" sz="2000" b="0" i="0" u="none" strike="noStrike" cap="none" dirty="0">
                <a:solidFill>
                  <a:srgbClr val="0065A2"/>
                </a:solidFill>
                <a:latin typeface="Arial"/>
                <a:ea typeface="Arial"/>
                <a:cs typeface="Arial"/>
                <a:sym typeface="Arial"/>
              </a:rPr>
              <a:t>Limited Options for earning a graduate degree overseas</a:t>
            </a:r>
            <a:endParaRPr sz="2000" b="0" i="0" u="none" strike="noStrike" cap="none" dirty="0">
              <a:solidFill>
                <a:srgbClr val="0065A2"/>
              </a:solidFill>
              <a:latin typeface="Arial"/>
              <a:ea typeface="Arial"/>
              <a:cs typeface="Arial"/>
              <a:sym typeface="Arial"/>
            </a:endParaRPr>
          </a:p>
          <a:p>
            <a:pPr marL="457200" marR="0" lvl="0" indent="-355600" algn="l" rtl="0">
              <a:lnSpc>
                <a:spcPct val="115000"/>
              </a:lnSpc>
              <a:spcBef>
                <a:spcPts val="0"/>
              </a:spcBef>
              <a:spcAft>
                <a:spcPts val="0"/>
              </a:spcAft>
              <a:buClr>
                <a:srgbClr val="0065A2"/>
              </a:buClr>
              <a:buSzPts val="2000"/>
              <a:buFont typeface="Arial" panose="020B0604020202020204" pitchFamily="34" charset="0"/>
              <a:buChar char="•"/>
            </a:pPr>
            <a:r>
              <a:rPr lang="en-US" sz="2000" b="0" i="0" u="none" strike="noStrike" cap="none" dirty="0">
                <a:solidFill>
                  <a:srgbClr val="0065A2"/>
                </a:solidFill>
                <a:latin typeface="Arial"/>
                <a:ea typeface="Arial"/>
                <a:cs typeface="Arial"/>
                <a:sym typeface="Arial"/>
              </a:rPr>
              <a:t>Check Fulbright  website for current options</a:t>
            </a:r>
            <a:endParaRPr sz="2000" b="0" i="0" u="none" strike="noStrike" cap="none" dirty="0">
              <a:solidFill>
                <a:srgbClr val="0065A2"/>
              </a:solidFill>
              <a:latin typeface="Arial"/>
              <a:ea typeface="Arial"/>
              <a:cs typeface="Arial"/>
              <a:sym typeface="Arial"/>
            </a:endParaRPr>
          </a:p>
          <a:p>
            <a:pPr marL="457200" marR="0" lvl="0" indent="-355600" algn="l" rtl="0">
              <a:lnSpc>
                <a:spcPct val="115000"/>
              </a:lnSpc>
              <a:spcBef>
                <a:spcPts val="0"/>
              </a:spcBef>
              <a:spcAft>
                <a:spcPts val="0"/>
              </a:spcAft>
              <a:buClr>
                <a:srgbClr val="0065A2"/>
              </a:buClr>
              <a:buSzPts val="2000"/>
              <a:buFont typeface="Arial" panose="020B0604020202020204" pitchFamily="34" charset="0"/>
              <a:buChar char="•"/>
            </a:pPr>
            <a:r>
              <a:rPr lang="en-US" sz="2000" b="0" i="0" u="none" strike="noStrike" cap="none" dirty="0">
                <a:solidFill>
                  <a:srgbClr val="0065A2"/>
                </a:solidFill>
                <a:latin typeface="Arial"/>
                <a:ea typeface="Arial"/>
                <a:cs typeface="Arial"/>
                <a:sym typeface="Arial"/>
              </a:rPr>
              <a:t>Apply for both the Fulbright and grad school at same time</a:t>
            </a:r>
            <a:endParaRPr sz="2000" b="0" i="0" u="none" strike="noStrike" cap="none" dirty="0">
              <a:solidFill>
                <a:srgbClr val="0065A2"/>
              </a:solidFill>
              <a:latin typeface="Arial"/>
              <a:ea typeface="Arial"/>
              <a:cs typeface="Arial"/>
              <a:sym typeface="Arial"/>
            </a:endParaRPr>
          </a:p>
          <a:p>
            <a:pPr marL="457200" marR="0" lvl="0" indent="-355600" algn="l" rtl="0">
              <a:lnSpc>
                <a:spcPct val="115000"/>
              </a:lnSpc>
              <a:spcBef>
                <a:spcPts val="0"/>
              </a:spcBef>
              <a:spcAft>
                <a:spcPts val="0"/>
              </a:spcAft>
              <a:buClr>
                <a:srgbClr val="0065A2"/>
              </a:buClr>
              <a:buSzPts val="2000"/>
              <a:buFont typeface="Arial" panose="020B0604020202020204" pitchFamily="34" charset="0"/>
              <a:buChar char="•"/>
            </a:pPr>
            <a:r>
              <a:rPr lang="en-US" sz="2000" b="0" i="0" u="none" strike="noStrike" cap="none" dirty="0">
                <a:solidFill>
                  <a:srgbClr val="0065A2"/>
                </a:solidFill>
                <a:latin typeface="Arial"/>
                <a:ea typeface="Arial"/>
                <a:cs typeface="Arial"/>
                <a:sym typeface="Arial"/>
              </a:rPr>
              <a:t>Typically no affiliation required</a:t>
            </a:r>
            <a:endParaRPr sz="2000" b="0" i="0" u="none" strike="noStrike" cap="none" dirty="0">
              <a:solidFill>
                <a:srgbClr val="0065A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63" name="Google Shape;163;p23"/>
          <p:cNvSpPr txBox="1"/>
          <p:nvPr/>
        </p:nvSpPr>
        <p:spPr>
          <a:xfrm>
            <a:off x="1391061" y="1409339"/>
            <a:ext cx="5375499" cy="5104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2000" b="1" i="0" u="sng" strike="noStrike" cap="none" dirty="0">
                <a:solidFill>
                  <a:srgbClr val="0065A2"/>
                </a:solidFill>
                <a:latin typeface="Arial"/>
                <a:ea typeface="Arial"/>
                <a:cs typeface="Arial"/>
                <a:sym typeface="Arial"/>
              </a:rPr>
              <a:t>Creative Fulbright</a:t>
            </a:r>
            <a:endParaRPr sz="2000" b="1" i="0" u="sng" strike="noStrike" cap="none" dirty="0">
              <a:solidFill>
                <a:srgbClr val="0065A2"/>
              </a:solidFill>
              <a:latin typeface="Arial"/>
              <a:ea typeface="Arial"/>
              <a:cs typeface="Arial"/>
              <a:sym typeface="Arial"/>
            </a:endParaRPr>
          </a:p>
          <a:p>
            <a:pPr marL="457200" marR="0" lvl="0" indent="-355600" algn="l" rtl="0">
              <a:lnSpc>
                <a:spcPct val="115000"/>
              </a:lnSpc>
              <a:spcBef>
                <a:spcPts val="0"/>
              </a:spcBef>
              <a:spcAft>
                <a:spcPts val="0"/>
              </a:spcAft>
              <a:buClr>
                <a:srgbClr val="0065A2"/>
              </a:buClr>
              <a:buSzPts val="2000"/>
              <a:buFont typeface="Arial" panose="020B0604020202020204" pitchFamily="34" charset="0"/>
              <a:buChar char="•"/>
            </a:pPr>
            <a:r>
              <a:rPr lang="en-US" sz="2000" b="0" i="0" u="none" strike="noStrike" cap="none" dirty="0">
                <a:solidFill>
                  <a:srgbClr val="0065A2"/>
                </a:solidFill>
                <a:latin typeface="Arial"/>
                <a:ea typeface="Arial"/>
                <a:cs typeface="Arial"/>
                <a:sym typeface="Arial"/>
              </a:rPr>
              <a:t>May need affiliation </a:t>
            </a:r>
            <a:endParaRPr sz="2000" b="0" i="0" u="none" strike="noStrike" cap="none" dirty="0">
              <a:solidFill>
                <a:srgbClr val="0065A2"/>
              </a:solidFill>
              <a:latin typeface="Arial"/>
              <a:ea typeface="Arial"/>
              <a:cs typeface="Arial"/>
              <a:sym typeface="Arial"/>
            </a:endParaRPr>
          </a:p>
          <a:p>
            <a:pPr marL="457200" marR="0" lvl="0" indent="-355600" algn="l" rtl="0">
              <a:lnSpc>
                <a:spcPct val="115000"/>
              </a:lnSpc>
              <a:spcBef>
                <a:spcPts val="0"/>
              </a:spcBef>
              <a:spcAft>
                <a:spcPts val="0"/>
              </a:spcAft>
              <a:buClr>
                <a:srgbClr val="0065A2"/>
              </a:buClr>
              <a:buSzPts val="2000"/>
              <a:buFont typeface="Arial" panose="020B0604020202020204" pitchFamily="34" charset="0"/>
              <a:buChar char="•"/>
            </a:pPr>
            <a:r>
              <a:rPr lang="en-US" sz="2000" b="0" i="0" u="none" strike="noStrike" cap="none" dirty="0">
                <a:solidFill>
                  <a:srgbClr val="0065A2"/>
                </a:solidFill>
                <a:latin typeface="Arial"/>
                <a:ea typeface="Arial"/>
                <a:cs typeface="Arial"/>
                <a:sym typeface="Arial"/>
              </a:rPr>
              <a:t>Will need to submit supplementary materials showing your skills</a:t>
            </a:r>
            <a:endParaRPr sz="2000" b="0" i="0" u="none" strike="noStrike" cap="none" dirty="0">
              <a:solidFill>
                <a:srgbClr val="0065A2"/>
              </a:solidFill>
              <a:latin typeface="Arial"/>
              <a:ea typeface="Arial"/>
              <a:cs typeface="Arial"/>
              <a:sym typeface="Arial"/>
            </a:endParaRPr>
          </a:p>
          <a:p>
            <a:pPr marL="457200" marR="0" lvl="0" indent="-355600" algn="l" rtl="0">
              <a:lnSpc>
                <a:spcPct val="115000"/>
              </a:lnSpc>
              <a:spcBef>
                <a:spcPts val="0"/>
              </a:spcBef>
              <a:spcAft>
                <a:spcPts val="0"/>
              </a:spcAft>
              <a:buClr>
                <a:srgbClr val="0065A2"/>
              </a:buClr>
              <a:buSzPts val="2000"/>
              <a:buFont typeface="Arial" panose="020B0604020202020204" pitchFamily="34" charset="0"/>
              <a:buChar char="•"/>
            </a:pPr>
            <a:r>
              <a:rPr lang="en-US" sz="2000" b="0" i="0" u="none" strike="noStrike" cap="none" dirty="0">
                <a:solidFill>
                  <a:srgbClr val="0065A2"/>
                </a:solidFill>
                <a:latin typeface="Arial"/>
                <a:ea typeface="Arial"/>
                <a:cs typeface="Arial"/>
                <a:sym typeface="Arial"/>
              </a:rPr>
              <a:t>Available for areas in*:</a:t>
            </a:r>
            <a:endParaRPr sz="2000" b="0" i="0" u="none" strike="noStrike" cap="none" dirty="0">
              <a:solidFill>
                <a:srgbClr val="0065A2"/>
              </a:solidFill>
              <a:latin typeface="Arial"/>
              <a:ea typeface="Arial"/>
              <a:cs typeface="Arial"/>
              <a:sym typeface="Arial"/>
            </a:endParaRPr>
          </a:p>
          <a:p>
            <a:pPr marL="609600" marR="0" lvl="0" indent="0" algn="l" rtl="0">
              <a:lnSpc>
                <a:spcPct val="115000"/>
              </a:lnSpc>
              <a:spcBef>
                <a:spcPts val="600"/>
              </a:spcBef>
              <a:spcAft>
                <a:spcPts val="0"/>
              </a:spcAft>
              <a:buClr>
                <a:schemeClr val="dk1"/>
              </a:buClr>
              <a:buSzPts val="1100"/>
              <a:buFont typeface="Arial"/>
              <a:buNone/>
            </a:pPr>
            <a:r>
              <a:rPr lang="en-US" sz="2000" b="0" i="0" u="none" strike="noStrike" cap="none" dirty="0">
                <a:solidFill>
                  <a:srgbClr val="0065A2"/>
                </a:solidFill>
                <a:latin typeface="Arial"/>
                <a:ea typeface="Arial"/>
                <a:cs typeface="Arial"/>
                <a:sym typeface="Arial"/>
              </a:rPr>
              <a:t>· Architecture</a:t>
            </a:r>
            <a:endParaRPr sz="2000" b="0" i="0" u="none" strike="noStrike" cap="none" dirty="0">
              <a:solidFill>
                <a:srgbClr val="0065A2"/>
              </a:solidFill>
              <a:latin typeface="Arial"/>
              <a:ea typeface="Arial"/>
              <a:cs typeface="Arial"/>
              <a:sym typeface="Arial"/>
            </a:endParaRPr>
          </a:p>
          <a:p>
            <a:pPr marL="609600" marR="0" lvl="0" indent="0" algn="l" rtl="0">
              <a:lnSpc>
                <a:spcPct val="115000"/>
              </a:lnSpc>
              <a:spcBef>
                <a:spcPts val="600"/>
              </a:spcBef>
              <a:spcAft>
                <a:spcPts val="0"/>
              </a:spcAft>
              <a:buClr>
                <a:schemeClr val="dk1"/>
              </a:buClr>
              <a:buSzPts val="1100"/>
              <a:buFont typeface="Arial"/>
              <a:buNone/>
            </a:pPr>
            <a:r>
              <a:rPr lang="en-US" sz="2000" b="0" i="0" u="none" strike="noStrike" cap="none" dirty="0">
                <a:solidFill>
                  <a:srgbClr val="0065A2"/>
                </a:solidFill>
                <a:latin typeface="Arial"/>
                <a:ea typeface="Arial"/>
                <a:cs typeface="Arial"/>
                <a:sym typeface="Arial"/>
              </a:rPr>
              <a:t>· Creative Writing</a:t>
            </a:r>
            <a:endParaRPr sz="2000" b="0" i="0" u="none" strike="noStrike" cap="none" dirty="0">
              <a:solidFill>
                <a:srgbClr val="0065A2"/>
              </a:solidFill>
              <a:latin typeface="Arial"/>
              <a:ea typeface="Arial"/>
              <a:cs typeface="Arial"/>
              <a:sym typeface="Arial"/>
            </a:endParaRPr>
          </a:p>
          <a:p>
            <a:pPr marL="609600" marR="0" lvl="0" indent="0" algn="l" rtl="0">
              <a:lnSpc>
                <a:spcPct val="115000"/>
              </a:lnSpc>
              <a:spcBef>
                <a:spcPts val="600"/>
              </a:spcBef>
              <a:spcAft>
                <a:spcPts val="0"/>
              </a:spcAft>
              <a:buClr>
                <a:schemeClr val="dk1"/>
              </a:buClr>
              <a:buSzPts val="1100"/>
              <a:buFont typeface="Arial"/>
              <a:buNone/>
            </a:pPr>
            <a:r>
              <a:rPr lang="en-US" sz="2000" b="0" i="0" u="none" strike="noStrike" cap="none" dirty="0">
                <a:solidFill>
                  <a:srgbClr val="0065A2"/>
                </a:solidFill>
                <a:latin typeface="Arial"/>
                <a:ea typeface="Arial"/>
                <a:cs typeface="Arial"/>
                <a:sym typeface="Arial"/>
              </a:rPr>
              <a:t>· Music</a:t>
            </a:r>
            <a:endParaRPr sz="2000" b="0" i="0" u="none" strike="noStrike" cap="none" dirty="0">
              <a:solidFill>
                <a:srgbClr val="0065A2"/>
              </a:solidFill>
              <a:latin typeface="Arial"/>
              <a:ea typeface="Arial"/>
              <a:cs typeface="Arial"/>
              <a:sym typeface="Arial"/>
            </a:endParaRPr>
          </a:p>
          <a:p>
            <a:pPr marL="609600" marR="0" lvl="0" indent="0" algn="l" rtl="0">
              <a:lnSpc>
                <a:spcPct val="115000"/>
              </a:lnSpc>
              <a:spcBef>
                <a:spcPts val="600"/>
              </a:spcBef>
              <a:spcAft>
                <a:spcPts val="0"/>
              </a:spcAft>
              <a:buClr>
                <a:schemeClr val="dk1"/>
              </a:buClr>
              <a:buSzPts val="1100"/>
              <a:buFont typeface="Arial"/>
              <a:buNone/>
            </a:pPr>
            <a:r>
              <a:rPr lang="en-US" sz="2000" b="0" i="0" u="none" strike="noStrike" cap="none" dirty="0">
                <a:solidFill>
                  <a:srgbClr val="0065A2"/>
                </a:solidFill>
                <a:latin typeface="Arial"/>
                <a:ea typeface="Arial"/>
                <a:cs typeface="Arial"/>
                <a:sym typeface="Arial"/>
              </a:rPr>
              <a:t>· Performing Arts</a:t>
            </a:r>
            <a:endParaRPr sz="2000" b="0" i="0" u="none" strike="noStrike" cap="none" dirty="0">
              <a:solidFill>
                <a:srgbClr val="0065A2"/>
              </a:solidFill>
              <a:latin typeface="Arial"/>
              <a:ea typeface="Arial"/>
              <a:cs typeface="Arial"/>
              <a:sym typeface="Arial"/>
            </a:endParaRPr>
          </a:p>
          <a:p>
            <a:pPr marL="609600" marR="0" lvl="0" indent="0" algn="l" rtl="0">
              <a:lnSpc>
                <a:spcPct val="115000"/>
              </a:lnSpc>
              <a:spcBef>
                <a:spcPts val="600"/>
              </a:spcBef>
              <a:spcAft>
                <a:spcPts val="0"/>
              </a:spcAft>
              <a:buClr>
                <a:schemeClr val="dk1"/>
              </a:buClr>
              <a:buSzPts val="1100"/>
              <a:buFont typeface="Arial"/>
              <a:buNone/>
            </a:pPr>
            <a:r>
              <a:rPr lang="en-US" sz="2000" b="0" i="0" u="none" strike="noStrike" cap="none" dirty="0">
                <a:solidFill>
                  <a:srgbClr val="0065A2"/>
                </a:solidFill>
                <a:latin typeface="Arial"/>
                <a:ea typeface="Arial"/>
                <a:cs typeface="Arial"/>
                <a:sym typeface="Arial"/>
              </a:rPr>
              <a:t>· Visual Arts</a:t>
            </a:r>
            <a:endParaRPr lang="en-US" sz="2000" dirty="0">
              <a:solidFill>
                <a:srgbClr val="0065A2"/>
              </a:solidFill>
            </a:endParaRPr>
          </a:p>
          <a:p>
            <a:pPr marL="609600" marR="0" lvl="0" indent="0" algn="l" rtl="0">
              <a:lnSpc>
                <a:spcPct val="115000"/>
              </a:lnSpc>
              <a:spcBef>
                <a:spcPts val="600"/>
              </a:spcBef>
              <a:spcAft>
                <a:spcPts val="0"/>
              </a:spcAft>
              <a:buClr>
                <a:schemeClr val="dk1"/>
              </a:buClr>
              <a:buSzPts val="1100"/>
              <a:buFont typeface="Arial"/>
              <a:buNone/>
            </a:pPr>
            <a:r>
              <a:rPr lang="en-US" sz="1000" b="0" i="0" u="none" strike="noStrike" cap="none" dirty="0">
                <a:solidFill>
                  <a:srgbClr val="0065A2"/>
                </a:solidFill>
                <a:latin typeface="Arial"/>
                <a:ea typeface="Arial"/>
                <a:cs typeface="Arial"/>
                <a:sym typeface="Arial"/>
              </a:rPr>
              <a:t>*for a full list of all fields of study, please visit </a:t>
            </a:r>
            <a:r>
              <a:rPr lang="en-US" sz="1000" b="0" i="0" u="none" strike="noStrike" cap="none" dirty="0">
                <a:solidFill>
                  <a:schemeClr val="hlink"/>
                </a:solidFill>
                <a:uFill>
                  <a:noFill/>
                </a:uFill>
                <a:latin typeface="Arial"/>
                <a:ea typeface="Arial"/>
                <a:cs typeface="Arial"/>
                <a:sym typeface="Arial"/>
                <a:hlinkClick r:id="rId3"/>
              </a:rPr>
              <a:t>https://us.fulbrightonline.org/required-supplementary-materials-for-arts-applicants</a:t>
            </a:r>
            <a:r>
              <a:rPr lang="en-US" sz="1000" b="0" i="0" u="none" strike="noStrike" cap="none" dirty="0">
                <a:solidFill>
                  <a:srgbClr val="0065A2"/>
                </a:solidFill>
                <a:latin typeface="Arial"/>
                <a:ea typeface="Arial"/>
                <a:cs typeface="Arial"/>
                <a:sym typeface="Arial"/>
              </a:rPr>
              <a:t> </a:t>
            </a:r>
            <a:endParaRPr sz="1000" b="0" i="0" u="none" strike="noStrike" cap="none" dirty="0">
              <a:solidFill>
                <a:srgbClr val="0065A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4" name="Google Shape;164;p23"/>
          <p:cNvSpPr txBox="1"/>
          <p:nvPr/>
        </p:nvSpPr>
        <p:spPr>
          <a:xfrm>
            <a:off x="221025" y="869751"/>
            <a:ext cx="9744900" cy="5847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65A2"/>
              </a:buClr>
              <a:buSzPts val="4000"/>
              <a:buFont typeface="Arial"/>
              <a:buNone/>
            </a:pPr>
            <a:r>
              <a:rPr lang="en-US" sz="4000" b="0" i="0" u="none" strike="noStrike" cap="none" dirty="0">
                <a:solidFill>
                  <a:srgbClr val="0065A2"/>
                </a:solidFill>
                <a:latin typeface="Arial"/>
                <a:ea typeface="Arial"/>
                <a:cs typeface="Arial"/>
                <a:sym typeface="Arial"/>
              </a:rPr>
              <a:t>Creative and Graduate School Fulbright</a:t>
            </a:r>
            <a:endParaRPr sz="4000" b="0" i="0" u="none" strike="noStrike" cap="none" dirty="0">
              <a:solidFill>
                <a:srgbClr val="0065A2"/>
              </a:solidFill>
              <a:latin typeface="Arial"/>
              <a:ea typeface="Arial"/>
              <a:cs typeface="Arial"/>
              <a:sym typeface="Arial"/>
            </a:endParaRPr>
          </a:p>
        </p:txBody>
      </p:sp>
      <p:pic>
        <p:nvPicPr>
          <p:cNvPr id="165" name="Google Shape;165;p23"/>
          <p:cNvPicPr preferRelativeResize="0"/>
          <p:nvPr/>
        </p:nvPicPr>
        <p:blipFill rotWithShape="1">
          <a:blip r:embed="rId4">
            <a:alphaModFix/>
          </a:blip>
          <a:srcRect/>
          <a:stretch/>
        </p:blipFill>
        <p:spPr>
          <a:xfrm>
            <a:off x="6098666" y="1506875"/>
            <a:ext cx="45719" cy="3844249"/>
          </a:xfrm>
          <a:prstGeom prst="rect">
            <a:avLst/>
          </a:prstGeom>
          <a:noFill/>
          <a:ln>
            <a:noFill/>
          </a:ln>
        </p:spPr>
      </p:pic>
    </p:spTree>
  </p:cSld>
  <p:clrMapOvr>
    <a:masterClrMapping/>
  </p:clrMapOvr>
</p:sld>
</file>

<file path=ppt/theme/theme1.xml><?xml version="1.0" encoding="utf-8"?>
<a:theme xmlns:a="http://schemas.openxmlformats.org/drawingml/2006/main" name="Opener">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Legacy Blue Bas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Bas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Gradient Base 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TotalTime>
  <Words>2457</Words>
  <Application>Microsoft Macintosh PowerPoint</Application>
  <PresentationFormat>Widescreen</PresentationFormat>
  <Paragraphs>232</Paragraphs>
  <Slides>14</Slides>
  <Notes>13</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14</vt:i4>
      </vt:variant>
    </vt:vector>
  </HeadingPairs>
  <TitlesOfParts>
    <vt:vector size="20" baseType="lpstr">
      <vt:lpstr>Arial</vt:lpstr>
      <vt:lpstr>Calibri</vt:lpstr>
      <vt:lpstr>Opener</vt:lpstr>
      <vt:lpstr>2_Legacy Blue Base</vt:lpstr>
      <vt:lpstr>White Base</vt:lpstr>
      <vt:lpstr>1_Gradient Base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Jeffrey  Keever</cp:lastModifiedBy>
  <cp:revision>12</cp:revision>
  <dcterms:modified xsi:type="dcterms:W3CDTF">2021-04-01T17:25:43Z</dcterms:modified>
</cp:coreProperties>
</file>